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1" r:id="rId1"/>
  </p:sldMasterIdLst>
  <p:sldIdLst>
    <p:sldId id="256" r:id="rId2"/>
    <p:sldId id="258" r:id="rId3"/>
    <p:sldId id="262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2E42FC8-1AEF-7B49-B049-DFEB36899237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BA21F6C-EF3B-0F46-8787-9AD55D440B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2333"/>
            <a:ext cx="7772400" cy="2368117"/>
          </a:xfrm>
        </p:spPr>
        <p:txBody>
          <a:bodyPr>
            <a:normAutofit fontScale="90000"/>
          </a:bodyPr>
          <a:lstStyle/>
          <a:p>
            <a:r>
              <a:rPr lang="en-US" dirty="0"/>
              <a:t>P2P email encryption by an identity-based one-way group key agreement protocol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Jyh-haw Yeh</a:t>
            </a:r>
          </a:p>
          <a:p>
            <a:r>
              <a:rPr lang="en-US" dirty="0" smtClean="0"/>
              <a:t>Boise State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51628" y="3189276"/>
            <a:ext cx="580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Proceedings of IEEE ICPADS 2014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287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generation by email sender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Let ID0 be an email sender and there are n email recipients ID1, ID2 … </a:t>
            </a:r>
            <a:r>
              <a:rPr lang="en-US" sz="2400" dirty="0" err="1" smtClean="0"/>
              <a:t>IDn</a:t>
            </a:r>
            <a:endParaRPr lang="en-US" sz="2400" dirty="0" smtClean="0"/>
          </a:p>
          <a:p>
            <a:r>
              <a:rPr lang="en-US" sz="2400" dirty="0" smtClean="0"/>
              <a:t>For each recipient </a:t>
            </a:r>
            <a:r>
              <a:rPr lang="en-US" sz="2400" dirty="0" err="1" smtClean="0"/>
              <a:t>IDi</a:t>
            </a:r>
            <a:r>
              <a:rPr lang="en-US" sz="2400" dirty="0" smtClean="0"/>
              <a:t>, compute </a:t>
            </a:r>
            <a:r>
              <a:rPr lang="en-US" sz="2400" dirty="0"/>
              <a:t>X</a:t>
            </a:r>
            <a:r>
              <a:rPr lang="en-US" sz="2400" dirty="0" smtClean="0"/>
              <a:t>i </a:t>
            </a:r>
            <a:r>
              <a:rPr lang="en-US" sz="2400" dirty="0"/>
              <a:t>= e(S0</a:t>
            </a:r>
            <a:r>
              <a:rPr lang="en-US" sz="2400" dirty="0" smtClean="0"/>
              <a:t>, </a:t>
            </a:r>
            <a:r>
              <a:rPr lang="en-US" sz="2400" dirty="0" err="1" smtClean="0"/>
              <a:t>rPi</a:t>
            </a:r>
            <a:r>
              <a:rPr lang="en-US" sz="2400" dirty="0"/>
              <a:t>) ∈ </a:t>
            </a:r>
            <a:r>
              <a:rPr lang="en-US" sz="2400" dirty="0" smtClean="0"/>
              <a:t>G2, where S0: private key of ID0; </a:t>
            </a:r>
          </a:p>
          <a:p>
            <a:pPr marL="4572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Pi: private key of Idi;</a:t>
            </a:r>
          </a:p>
          <a:p>
            <a:pPr marL="4572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r: random number</a:t>
            </a:r>
          </a:p>
          <a:p>
            <a:r>
              <a:rPr lang="en-US" sz="2400" dirty="0" smtClean="0"/>
              <a:t>Encryption key K = X1 </a:t>
            </a:r>
            <a:r>
              <a:rPr lang="en-US" sz="2400" dirty="0"/>
              <a:t>⊕ </a:t>
            </a:r>
            <a:r>
              <a:rPr lang="en-US" sz="2400" dirty="0" smtClean="0"/>
              <a:t> X2 </a:t>
            </a:r>
            <a:r>
              <a:rPr lang="en-US" sz="2400" dirty="0"/>
              <a:t>⊕ </a:t>
            </a:r>
            <a:r>
              <a:rPr lang="en-US" sz="2400" dirty="0" smtClean="0"/>
              <a:t>… </a:t>
            </a:r>
            <a:r>
              <a:rPr lang="en-US" sz="2400" dirty="0"/>
              <a:t>⊕ </a:t>
            </a:r>
            <a:r>
              <a:rPr lang="en-US" sz="2400" dirty="0" err="1" smtClean="0"/>
              <a:t>Xn</a:t>
            </a:r>
            <a:endParaRPr lang="en-US" sz="2400" dirty="0" smtClean="0"/>
          </a:p>
          <a:p>
            <a:r>
              <a:rPr lang="en-US" sz="2400" dirty="0" smtClean="0"/>
              <a:t>For each recipient, compute </a:t>
            </a:r>
            <a:r>
              <a:rPr lang="fi-FI" sz="2400" dirty="0"/>
              <a:t>Y</a:t>
            </a:r>
            <a:r>
              <a:rPr lang="fi-FI" sz="2400" dirty="0" smtClean="0"/>
              <a:t>i = </a:t>
            </a:r>
            <a:r>
              <a:rPr lang="fi-FI" sz="2400" dirty="0" err="1" smtClean="0"/>
              <a:t>⊕</a:t>
            </a:r>
            <a:r>
              <a:rPr lang="fi-FI" sz="2400" dirty="0" err="1"/>
              <a:t>∀j≠</a:t>
            </a:r>
            <a:r>
              <a:rPr lang="fi-FI" sz="2400" dirty="0"/>
              <a:t> </a:t>
            </a:r>
            <a:r>
              <a:rPr lang="fi-FI" sz="2400" dirty="0" smtClean="0"/>
              <a:t>i (</a:t>
            </a:r>
            <a:r>
              <a:rPr lang="fi-FI" sz="2400" dirty="0" err="1"/>
              <a:t>X</a:t>
            </a:r>
            <a:r>
              <a:rPr lang="fi-FI" sz="2400" dirty="0" err="1" smtClean="0"/>
              <a:t>j</a:t>
            </a:r>
            <a:r>
              <a:rPr lang="fi-FI" sz="2400" dirty="0" smtClean="0"/>
              <a:t>), </a:t>
            </a:r>
            <a:r>
              <a:rPr lang="fi-FI" sz="2400" dirty="0" err="1" smtClean="0"/>
              <a:t>or</a:t>
            </a:r>
            <a:endParaRPr lang="fi-FI" sz="2400" dirty="0" smtClean="0"/>
          </a:p>
          <a:p>
            <a:pPr marL="45720" indent="0">
              <a:buNone/>
            </a:pPr>
            <a:r>
              <a:rPr lang="fi-FI" sz="2400" dirty="0"/>
              <a:t> </a:t>
            </a:r>
            <a:r>
              <a:rPr lang="fi-FI" sz="2400" dirty="0" smtClean="0"/>
              <a:t>  </a:t>
            </a:r>
            <a:r>
              <a:rPr lang="fi-FI" sz="2400" dirty="0"/>
              <a:t>Y</a:t>
            </a:r>
            <a:r>
              <a:rPr lang="fi-FI" sz="2400" dirty="0" smtClean="0"/>
              <a:t>i = X0 ⊕ X1 </a:t>
            </a:r>
            <a:r>
              <a:rPr lang="fi-FI" sz="2400" dirty="0"/>
              <a:t>⊕...</a:t>
            </a:r>
            <a:r>
              <a:rPr lang="fi-FI" sz="2400" dirty="0" smtClean="0"/>
              <a:t>⊕ X(i</a:t>
            </a:r>
            <a:r>
              <a:rPr lang="fi-FI" sz="2400" dirty="0"/>
              <a:t>−</a:t>
            </a:r>
            <a:r>
              <a:rPr lang="fi-FI" sz="2400" dirty="0" smtClean="0"/>
              <a:t>1) ⊕ X(i</a:t>
            </a:r>
            <a:r>
              <a:rPr lang="fi-FI" sz="2400" dirty="0"/>
              <a:t>+</a:t>
            </a:r>
            <a:r>
              <a:rPr lang="fi-FI" sz="2400" dirty="0" smtClean="0"/>
              <a:t>1) </a:t>
            </a:r>
            <a:r>
              <a:rPr lang="fi-FI" sz="2400" dirty="0"/>
              <a:t>⊕...</a:t>
            </a:r>
            <a:r>
              <a:rPr lang="fi-FI" sz="2400" dirty="0" smtClean="0"/>
              <a:t>⊕ </a:t>
            </a:r>
            <a:r>
              <a:rPr lang="fi-FI" sz="2400" dirty="0" err="1"/>
              <a:t>X</a:t>
            </a:r>
            <a:r>
              <a:rPr lang="fi-FI" sz="2400" dirty="0" err="1" smtClean="0"/>
              <a:t>n</a:t>
            </a:r>
            <a:r>
              <a:rPr lang="fi-FI" sz="2400" dirty="0" smtClean="0"/>
              <a:t> </a:t>
            </a:r>
          </a:p>
          <a:p>
            <a:r>
              <a:rPr lang="fi-FI" sz="2400" dirty="0" err="1" smtClean="0"/>
              <a:t>Send</a:t>
            </a:r>
            <a:r>
              <a:rPr lang="fi-FI" sz="2400" dirty="0" smtClean="0"/>
              <a:t> </a:t>
            </a:r>
            <a:r>
              <a:rPr lang="fi-FI" sz="2400" dirty="0"/>
              <a:t>the </a:t>
            </a:r>
            <a:r>
              <a:rPr lang="fi-FI" sz="2400" dirty="0" err="1"/>
              <a:t>encrypted</a:t>
            </a:r>
            <a:r>
              <a:rPr lang="fi-FI" sz="2400" dirty="0"/>
              <a:t> </a:t>
            </a:r>
            <a:r>
              <a:rPr lang="fi-FI" sz="2400" dirty="0" err="1"/>
              <a:t>email</a:t>
            </a:r>
            <a:r>
              <a:rPr lang="fi-FI" sz="2400" dirty="0"/>
              <a:t> </a:t>
            </a:r>
            <a:r>
              <a:rPr lang="fi-FI" sz="2400" dirty="0" err="1" smtClean="0"/>
              <a:t>along</a:t>
            </a:r>
            <a:r>
              <a:rPr lang="fi-FI" sz="2400" dirty="0" smtClean="0"/>
              <a:t> </a:t>
            </a:r>
            <a:r>
              <a:rPr lang="fi-FI" sz="2400" dirty="0"/>
              <a:t>with (r</a:t>
            </a:r>
            <a:r>
              <a:rPr lang="fi-FI" sz="2400" dirty="0" smtClean="0"/>
              <a:t>, Y1, Y2, .</a:t>
            </a:r>
            <a:r>
              <a:rPr lang="fi-FI" sz="2400" dirty="0"/>
              <a:t>..</a:t>
            </a:r>
            <a:r>
              <a:rPr lang="fi-FI" sz="2400" dirty="0" smtClean="0"/>
              <a:t>, </a:t>
            </a:r>
            <a:r>
              <a:rPr lang="fi-FI" sz="2400" dirty="0" err="1"/>
              <a:t>Y</a:t>
            </a:r>
            <a:r>
              <a:rPr lang="fi-FI" sz="2400" dirty="0" err="1" smtClean="0"/>
              <a:t>n</a:t>
            </a:r>
            <a:r>
              <a:rPr lang="fi-FI" sz="2400" dirty="0" smtClean="0"/>
              <a:t>) </a:t>
            </a:r>
            <a:endParaRPr lang="fi-FI" sz="2400" dirty="0"/>
          </a:p>
          <a:p>
            <a:pPr marL="45720" indent="0">
              <a:buNone/>
            </a:pPr>
            <a:endParaRPr lang="fi-FI" sz="2400" dirty="0" smtClean="0"/>
          </a:p>
          <a:p>
            <a:pPr marL="45720" indent="0">
              <a:buNone/>
            </a:pPr>
            <a:endParaRPr lang="fi-FI" dirty="0"/>
          </a:p>
          <a:p>
            <a:pPr marL="45720" indent="0">
              <a:buNone/>
            </a:pPr>
            <a:endParaRPr lang="fi-FI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re-generation by each email recipient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 = Yi ⊕ e</a:t>
            </a:r>
            <a:r>
              <a:rPr lang="fi-FI" dirty="0"/>
              <a:t>(rP0</a:t>
            </a:r>
            <a:r>
              <a:rPr lang="fi-FI" dirty="0" smtClean="0"/>
              <a:t>, </a:t>
            </a:r>
            <a:r>
              <a:rPr lang="fi-FI" dirty="0" err="1" smtClean="0"/>
              <a:t>Si</a:t>
            </a:r>
            <a:r>
              <a:rPr lang="fi-FI" dirty="0" smtClean="0"/>
              <a:t>), </a:t>
            </a:r>
            <a:r>
              <a:rPr lang="fi-FI" dirty="0" err="1" smtClean="0"/>
              <a:t>where</a:t>
            </a:r>
            <a:endParaRPr lang="fi-FI" dirty="0" smtClean="0"/>
          </a:p>
          <a:p>
            <a:pPr marL="45720" indent="0">
              <a:buNone/>
            </a:pPr>
            <a:r>
              <a:rPr lang="fi-FI" dirty="0"/>
              <a:t> </a:t>
            </a:r>
            <a:r>
              <a:rPr lang="fi-FI" dirty="0" smtClean="0"/>
              <a:t> Yi: </a:t>
            </a:r>
            <a:r>
              <a:rPr lang="fi-FI" dirty="0" err="1" smtClean="0"/>
              <a:t>key</a:t>
            </a:r>
            <a:r>
              <a:rPr lang="fi-FI" dirty="0" smtClean="0"/>
              <a:t> </a:t>
            </a:r>
            <a:r>
              <a:rPr lang="fi-FI" dirty="0" err="1" smtClean="0"/>
              <a:t>derivation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endParaRPr lang="fi-FI" dirty="0" smtClean="0"/>
          </a:p>
          <a:p>
            <a:pPr marL="45720" indent="0">
              <a:buNone/>
            </a:pPr>
            <a:r>
              <a:rPr lang="fi-FI" dirty="0"/>
              <a:t> </a:t>
            </a:r>
            <a:r>
              <a:rPr lang="fi-FI" dirty="0" smtClean="0"/>
              <a:t> P0: </a:t>
            </a:r>
            <a:r>
              <a:rPr lang="fi-FI" dirty="0" err="1" smtClean="0"/>
              <a:t>sender’s</a:t>
            </a:r>
            <a:r>
              <a:rPr lang="fi-FI" dirty="0" smtClean="0"/>
              <a:t>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key</a:t>
            </a:r>
            <a:endParaRPr lang="fi-FI" dirty="0" smtClean="0"/>
          </a:p>
          <a:p>
            <a:pPr marL="45720" indent="0">
              <a:buNone/>
            </a:pPr>
            <a:r>
              <a:rPr lang="fi-FI" dirty="0"/>
              <a:t> </a:t>
            </a:r>
            <a:r>
              <a:rPr lang="fi-FI" dirty="0" smtClean="0"/>
              <a:t> </a:t>
            </a:r>
            <a:r>
              <a:rPr lang="fi-FI" dirty="0" err="1" smtClean="0"/>
              <a:t>Si</a:t>
            </a:r>
            <a:r>
              <a:rPr lang="fi-FI" dirty="0" smtClean="0"/>
              <a:t>: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private</a:t>
            </a:r>
            <a:r>
              <a:rPr lang="fi-FI" dirty="0" smtClean="0"/>
              <a:t> </a:t>
            </a:r>
            <a:r>
              <a:rPr lang="fi-FI" dirty="0" err="1" smtClean="0"/>
              <a:t>key</a:t>
            </a:r>
            <a:endParaRPr lang="fi-FI" dirty="0"/>
          </a:p>
          <a:p>
            <a:pPr marL="45720" indent="0">
              <a:buNone/>
            </a:pPr>
            <a:endParaRPr lang="fi-FI" dirty="0"/>
          </a:p>
          <a:p>
            <a:r>
              <a:rPr lang="fi-FI" dirty="0" smtClean="0"/>
              <a:t>   Yi ⊕ e</a:t>
            </a:r>
            <a:r>
              <a:rPr lang="fi-FI" dirty="0"/>
              <a:t>(rP0</a:t>
            </a:r>
            <a:r>
              <a:rPr lang="fi-FI" dirty="0" smtClean="0"/>
              <a:t>, </a:t>
            </a:r>
            <a:r>
              <a:rPr lang="fi-FI" dirty="0" err="1" smtClean="0"/>
              <a:t>Si</a:t>
            </a:r>
            <a:r>
              <a:rPr lang="fi-FI" dirty="0"/>
              <a:t>) </a:t>
            </a:r>
            <a:r>
              <a:rPr lang="fi-FI" dirty="0" smtClean="0"/>
              <a:t>=Yi ⊕ e</a:t>
            </a:r>
            <a:r>
              <a:rPr lang="fi-FI" dirty="0"/>
              <a:t>(rP0</a:t>
            </a:r>
            <a:r>
              <a:rPr lang="fi-FI" dirty="0" smtClean="0"/>
              <a:t>, </a:t>
            </a:r>
            <a:r>
              <a:rPr lang="fi-FI" dirty="0" err="1" smtClean="0"/>
              <a:t>sPi</a:t>
            </a:r>
            <a:r>
              <a:rPr lang="fi-FI" dirty="0"/>
              <a:t>) </a:t>
            </a:r>
            <a:r>
              <a:rPr lang="fi-FI" dirty="0" smtClean="0"/>
              <a:t>= Yi ⊕ e</a:t>
            </a:r>
            <a:r>
              <a:rPr lang="fi-FI" dirty="0"/>
              <a:t>(sP0</a:t>
            </a:r>
            <a:r>
              <a:rPr lang="fi-FI" dirty="0" smtClean="0"/>
              <a:t>, </a:t>
            </a:r>
            <a:r>
              <a:rPr lang="fi-FI" dirty="0" err="1" smtClean="0"/>
              <a:t>rPi</a:t>
            </a:r>
            <a:r>
              <a:rPr lang="fi-FI" dirty="0"/>
              <a:t>) </a:t>
            </a:r>
            <a:endParaRPr lang="fi-FI" dirty="0"/>
          </a:p>
          <a:p>
            <a:pPr marL="45720" indent="0">
              <a:buNone/>
            </a:pPr>
            <a:r>
              <a:rPr lang="fi-FI" dirty="0" smtClean="0"/>
              <a:t>   = Yi ⊕ e</a:t>
            </a:r>
            <a:r>
              <a:rPr lang="fi-FI" dirty="0"/>
              <a:t>(S0</a:t>
            </a:r>
            <a:r>
              <a:rPr lang="fi-FI" dirty="0" smtClean="0"/>
              <a:t>, </a:t>
            </a:r>
            <a:r>
              <a:rPr lang="fi-FI" dirty="0" err="1" smtClean="0"/>
              <a:t>rPi</a:t>
            </a:r>
            <a:r>
              <a:rPr lang="fi-FI" dirty="0"/>
              <a:t>) </a:t>
            </a:r>
            <a:r>
              <a:rPr lang="fi-FI" dirty="0" smtClean="0"/>
              <a:t>= Yi ⊕ Xi</a:t>
            </a:r>
            <a:r>
              <a:rPr lang="fi-FI" dirty="0"/>
              <a:t> </a:t>
            </a:r>
            <a:r>
              <a:rPr lang="fi-FI" dirty="0" smtClean="0"/>
              <a:t>= (</a:t>
            </a:r>
            <a:r>
              <a:rPr lang="fi-FI" dirty="0" err="1"/>
              <a:t>⊕∀j≠</a:t>
            </a:r>
            <a:r>
              <a:rPr lang="fi-FI" dirty="0"/>
              <a:t> </a:t>
            </a:r>
            <a:r>
              <a:rPr lang="fi-FI" dirty="0" smtClean="0"/>
              <a:t>i (</a:t>
            </a:r>
            <a:r>
              <a:rPr lang="fi-FI" dirty="0" err="1" smtClean="0"/>
              <a:t>Xj</a:t>
            </a:r>
            <a:r>
              <a:rPr lang="fi-FI" dirty="0"/>
              <a:t>)</a:t>
            </a:r>
            <a:r>
              <a:rPr lang="fi-FI" dirty="0" smtClean="0"/>
              <a:t>) ⊕ Xi = K 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64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two recipients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err="1" smtClean="0"/>
              <a:t>Two</a:t>
            </a:r>
            <a:r>
              <a:rPr lang="it-IT" sz="2400" dirty="0" smtClean="0"/>
              <a:t> </a:t>
            </a:r>
            <a:r>
              <a:rPr lang="it-IT" sz="2400" dirty="0" err="1" smtClean="0"/>
              <a:t>recipients</a:t>
            </a:r>
            <a:r>
              <a:rPr lang="it-IT" sz="2400" dirty="0" smtClean="0"/>
              <a:t>:</a:t>
            </a:r>
          </a:p>
          <a:p>
            <a:pPr lvl="1"/>
            <a:r>
              <a:rPr lang="it-IT" sz="2000" dirty="0" smtClean="0"/>
              <a:t>X0 </a:t>
            </a:r>
            <a:r>
              <a:rPr lang="it-IT" sz="2000" dirty="0"/>
              <a:t>= </a:t>
            </a:r>
            <a:r>
              <a:rPr lang="it-IT" sz="2000" dirty="0" smtClean="0"/>
              <a:t>e(S0 </a:t>
            </a:r>
            <a:r>
              <a:rPr lang="it-IT" sz="2000" dirty="0"/>
              <a:t>, </a:t>
            </a:r>
            <a:r>
              <a:rPr lang="it-IT" sz="2000" dirty="0" smtClean="0"/>
              <a:t>rP0)    X1 </a:t>
            </a:r>
            <a:r>
              <a:rPr lang="it-IT" sz="2000" dirty="0"/>
              <a:t>= </a:t>
            </a:r>
            <a:r>
              <a:rPr lang="it-IT" sz="2000" dirty="0" smtClean="0"/>
              <a:t>e(</a:t>
            </a:r>
            <a:r>
              <a:rPr lang="it-IT" sz="2000" dirty="0"/>
              <a:t>S0, rP1) </a:t>
            </a:r>
            <a:r>
              <a:rPr lang="it-IT" sz="2000" dirty="0" smtClean="0"/>
              <a:t>  X2 = e(S0, rP2)</a:t>
            </a:r>
          </a:p>
          <a:p>
            <a:pPr lvl="1"/>
            <a:r>
              <a:rPr lang="it-IT" sz="2000" dirty="0" smtClean="0"/>
              <a:t>K = </a:t>
            </a:r>
            <a:r>
              <a:rPr lang="it-IT" sz="2000" dirty="0"/>
              <a:t>X</a:t>
            </a:r>
            <a:r>
              <a:rPr lang="it-IT" sz="2000" dirty="0" smtClean="0"/>
              <a:t>0 </a:t>
            </a:r>
            <a:r>
              <a:rPr lang="it-IT" sz="2000" dirty="0"/>
              <a:t>⊕ </a:t>
            </a:r>
            <a:r>
              <a:rPr lang="it-IT" sz="2000" dirty="0" smtClean="0"/>
              <a:t>X1 </a:t>
            </a:r>
            <a:r>
              <a:rPr lang="it-IT" sz="2000" dirty="0"/>
              <a:t>⊕ </a:t>
            </a:r>
            <a:r>
              <a:rPr lang="it-IT" sz="2000" dirty="0" smtClean="0"/>
              <a:t>X2 </a:t>
            </a:r>
            <a:endParaRPr lang="it-IT" sz="2000" dirty="0"/>
          </a:p>
          <a:p>
            <a:pPr lvl="1"/>
            <a:r>
              <a:rPr lang="it-IT" sz="2000" dirty="0" smtClean="0"/>
              <a:t>Y1 = X0 </a:t>
            </a:r>
            <a:r>
              <a:rPr lang="it-IT" sz="2000" dirty="0"/>
              <a:t>⊕ </a:t>
            </a:r>
            <a:r>
              <a:rPr lang="it-IT" sz="2000" dirty="0" smtClean="0"/>
              <a:t>X2    Y2 = </a:t>
            </a:r>
            <a:r>
              <a:rPr lang="it-IT" sz="2000" dirty="0"/>
              <a:t>x0 ⊕ x1 </a:t>
            </a:r>
            <a:endParaRPr lang="it-IT" sz="2000" dirty="0"/>
          </a:p>
          <a:p>
            <a:r>
              <a:rPr lang="it-IT" sz="2400" dirty="0" smtClean="0"/>
              <a:t>Three </a:t>
            </a:r>
            <a:r>
              <a:rPr lang="it-IT" sz="2400" dirty="0" err="1" smtClean="0"/>
              <a:t>recipients</a:t>
            </a:r>
            <a:r>
              <a:rPr lang="it-IT" sz="2400" dirty="0" smtClean="0"/>
              <a:t>:</a:t>
            </a:r>
          </a:p>
          <a:p>
            <a:pPr lvl="1"/>
            <a:r>
              <a:rPr lang="it-IT" sz="2000" dirty="0"/>
              <a:t>X</a:t>
            </a:r>
            <a:r>
              <a:rPr lang="it-IT" sz="2000" dirty="0" smtClean="0"/>
              <a:t>0 </a:t>
            </a:r>
            <a:r>
              <a:rPr lang="it-IT" sz="2000" dirty="0"/>
              <a:t>= </a:t>
            </a:r>
            <a:r>
              <a:rPr lang="it-IT" sz="2000" dirty="0" smtClean="0"/>
              <a:t>e(S0, rP0)    X1 </a:t>
            </a:r>
            <a:r>
              <a:rPr lang="it-IT" sz="2000" dirty="0"/>
              <a:t>= </a:t>
            </a:r>
            <a:r>
              <a:rPr lang="it-IT" sz="2000" dirty="0" smtClean="0"/>
              <a:t>e(S0, rP1)    X2 </a:t>
            </a:r>
            <a:r>
              <a:rPr lang="it-IT" sz="2000" dirty="0"/>
              <a:t>=e(S0</a:t>
            </a:r>
            <a:r>
              <a:rPr lang="it-IT" sz="2000" dirty="0" smtClean="0"/>
              <a:t>, rP2)        X3 </a:t>
            </a:r>
            <a:r>
              <a:rPr lang="it-IT" sz="2000" dirty="0"/>
              <a:t>= e </a:t>
            </a:r>
            <a:r>
              <a:rPr lang="it-IT" sz="2000" dirty="0" smtClean="0"/>
              <a:t>(S0, rP3) </a:t>
            </a:r>
          </a:p>
          <a:p>
            <a:pPr lvl="1"/>
            <a:r>
              <a:rPr lang="it-IT" sz="2000" dirty="0"/>
              <a:t>K = </a:t>
            </a:r>
            <a:r>
              <a:rPr lang="it-IT" sz="2000" dirty="0" smtClean="0"/>
              <a:t>X0 </a:t>
            </a:r>
            <a:r>
              <a:rPr lang="it-IT" sz="2000" dirty="0"/>
              <a:t>⊕ </a:t>
            </a:r>
            <a:r>
              <a:rPr lang="it-IT" sz="2000" dirty="0" smtClean="0"/>
              <a:t>X1 </a:t>
            </a:r>
            <a:r>
              <a:rPr lang="it-IT" sz="2000" dirty="0"/>
              <a:t>⊕ </a:t>
            </a:r>
            <a:r>
              <a:rPr lang="it-IT" sz="2000" dirty="0" smtClean="0"/>
              <a:t>X2 </a:t>
            </a:r>
            <a:r>
              <a:rPr lang="it-IT" sz="2000" dirty="0"/>
              <a:t>⊕ </a:t>
            </a:r>
            <a:r>
              <a:rPr lang="it-IT" sz="2000" dirty="0" smtClean="0"/>
              <a:t>X3 </a:t>
            </a:r>
          </a:p>
          <a:p>
            <a:pPr lvl="1"/>
            <a:r>
              <a:rPr lang="es-ES_tradnl" sz="2000" dirty="0"/>
              <a:t>Y</a:t>
            </a:r>
            <a:r>
              <a:rPr lang="es-ES_tradnl" sz="2000" dirty="0" smtClean="0"/>
              <a:t>1 </a:t>
            </a:r>
            <a:r>
              <a:rPr lang="es-ES_tradnl" sz="2000" dirty="0"/>
              <a:t>= </a:t>
            </a:r>
            <a:r>
              <a:rPr lang="es-ES_tradnl" sz="2000" dirty="0"/>
              <a:t>X</a:t>
            </a:r>
            <a:r>
              <a:rPr lang="es-ES_tradnl" sz="2000" dirty="0" smtClean="0"/>
              <a:t>0 </a:t>
            </a:r>
            <a:r>
              <a:rPr lang="es-ES_tradnl" sz="2000" dirty="0"/>
              <a:t>⊕ </a:t>
            </a:r>
            <a:r>
              <a:rPr lang="es-ES_tradnl" sz="2000" dirty="0"/>
              <a:t>X</a:t>
            </a:r>
            <a:r>
              <a:rPr lang="es-ES_tradnl" sz="2000" dirty="0" smtClean="0"/>
              <a:t>2 </a:t>
            </a:r>
            <a:r>
              <a:rPr lang="es-ES_tradnl" sz="2000" dirty="0"/>
              <a:t>⊕ </a:t>
            </a:r>
            <a:r>
              <a:rPr lang="es-ES_tradnl" sz="2000" dirty="0"/>
              <a:t>X</a:t>
            </a:r>
            <a:r>
              <a:rPr lang="es-ES_tradnl" sz="2000" dirty="0" smtClean="0"/>
              <a:t>3      Y2 </a:t>
            </a:r>
            <a:r>
              <a:rPr lang="es-ES_tradnl" sz="2000" dirty="0"/>
              <a:t>= </a:t>
            </a:r>
            <a:r>
              <a:rPr lang="es-ES_tradnl" sz="2000" dirty="0" smtClean="0"/>
              <a:t>X0 </a:t>
            </a:r>
            <a:r>
              <a:rPr lang="es-ES_tradnl" sz="2000" dirty="0"/>
              <a:t>⊕ </a:t>
            </a:r>
            <a:r>
              <a:rPr lang="es-ES_tradnl" sz="2000" dirty="0" smtClean="0"/>
              <a:t>X1 </a:t>
            </a:r>
            <a:r>
              <a:rPr lang="es-ES_tradnl" sz="2000" dirty="0"/>
              <a:t>⊕ </a:t>
            </a:r>
            <a:r>
              <a:rPr lang="es-ES_tradnl" sz="2000" dirty="0" smtClean="0"/>
              <a:t>X3                          Y3 </a:t>
            </a:r>
            <a:r>
              <a:rPr lang="es-ES_tradnl" sz="2000" dirty="0"/>
              <a:t>= </a:t>
            </a:r>
            <a:r>
              <a:rPr lang="es-ES_tradnl" sz="2000" dirty="0" smtClean="0"/>
              <a:t>X0 </a:t>
            </a:r>
            <a:r>
              <a:rPr lang="es-ES_tradnl" sz="2000" dirty="0"/>
              <a:t>⊕ </a:t>
            </a:r>
            <a:r>
              <a:rPr lang="es-ES_tradnl" sz="2000" dirty="0"/>
              <a:t>X</a:t>
            </a:r>
            <a:r>
              <a:rPr lang="es-ES_tradnl" sz="2000" dirty="0" smtClean="0"/>
              <a:t>1 </a:t>
            </a:r>
            <a:r>
              <a:rPr lang="es-ES_tradnl" sz="2000" dirty="0"/>
              <a:t>⊕ </a:t>
            </a:r>
            <a:r>
              <a:rPr lang="es-ES_tradnl" sz="2000" dirty="0" smtClean="0"/>
              <a:t>X2 </a:t>
            </a:r>
            <a:endParaRPr lang="es-ES_tradnl" sz="2000" dirty="0"/>
          </a:p>
          <a:p>
            <a:pPr lvl="1"/>
            <a:endParaRPr lang="it-IT" sz="2000" dirty="0"/>
          </a:p>
          <a:p>
            <a:pPr lvl="1"/>
            <a:endParaRPr lang="it-IT" sz="2000" dirty="0"/>
          </a:p>
          <a:p>
            <a:pPr lvl="1"/>
            <a:endParaRPr lang="it-IT" sz="2000" dirty="0" smtClean="0"/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08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709682"/>
              </p:ext>
            </p:extLst>
          </p:nvPr>
        </p:nvGraphicFramePr>
        <p:xfrm>
          <a:off x="254000" y="1227667"/>
          <a:ext cx="8692444" cy="5517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3" imgW="5626100" imgH="2425700" progId="Word.Document.12">
                  <p:embed/>
                </p:oleObj>
              </mc:Choice>
              <mc:Fallback>
                <p:oleObj name="Document" r:id="rId3" imgW="5626100" imgH="2425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000" y="1227667"/>
                        <a:ext cx="8692444" cy="5517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9209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results: cryptosystem setup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615742"/>
              </p:ext>
            </p:extLst>
          </p:nvPr>
        </p:nvGraphicFramePr>
        <p:xfrm>
          <a:off x="914400" y="4843699"/>
          <a:ext cx="7315200" cy="1559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MKBits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</a:p>
                    <a:p>
                      <a:pPr algn="ctr"/>
                      <a:r>
                        <a:rPr lang="en-US" dirty="0" smtClean="0"/>
                        <a:t>160</a:t>
                      </a:r>
                    </a:p>
                    <a:p>
                      <a:pPr algn="ctr"/>
                      <a:r>
                        <a:rPr lang="en-US" dirty="0" smtClean="0"/>
                        <a:t>256</a:t>
                      </a:r>
                    </a:p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</a:p>
                    <a:p>
                      <a:pPr algn="ctr"/>
                      <a:r>
                        <a:rPr lang="en-US" dirty="0" smtClean="0"/>
                        <a:t>256</a:t>
                      </a:r>
                    </a:p>
                    <a:p>
                      <a:pPr algn="ctr"/>
                      <a:r>
                        <a:rPr lang="en-US" dirty="0" smtClean="0"/>
                        <a:t>512</a:t>
                      </a:r>
                    </a:p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</a:p>
                    <a:p>
                      <a:pPr algn="ctr"/>
                      <a:r>
                        <a:rPr lang="en-US" dirty="0" smtClean="0"/>
                        <a:t>512</a:t>
                      </a:r>
                    </a:p>
                    <a:p>
                      <a:pPr algn="ctr"/>
                      <a:r>
                        <a:rPr lang="en-US" dirty="0" smtClean="0"/>
                        <a:t>256</a:t>
                      </a:r>
                    </a:p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907</a:t>
                      </a:r>
                    </a:p>
                    <a:p>
                      <a:pPr algn="ctr"/>
                      <a:r>
                        <a:rPr lang="en-US" dirty="0" smtClean="0"/>
                        <a:t>923</a:t>
                      </a:r>
                    </a:p>
                    <a:p>
                      <a:pPr algn="ctr"/>
                      <a:r>
                        <a:rPr lang="en-US" dirty="0" smtClean="0"/>
                        <a:t>978</a:t>
                      </a:r>
                    </a:p>
                    <a:p>
                      <a:pPr algn="ctr"/>
                      <a:r>
                        <a:rPr lang="en-US" dirty="0" smtClean="0"/>
                        <a:t>1239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55889" y="3105835"/>
            <a:ext cx="6731000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The experiments were conducted on a machine with an Intel(R) Core(TM)i3CPU M330@2.13GHz processor, 4 GB RAM, and the 64-bit Windows 7 home premium operating system.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1541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results: user registration (public-private key pair generation)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32459"/>
              </p:ext>
            </p:extLst>
          </p:nvPr>
        </p:nvGraphicFramePr>
        <p:xfrm>
          <a:off x="790219" y="3366267"/>
          <a:ext cx="7732891" cy="18542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973670"/>
                <a:gridCol w="1058333"/>
                <a:gridCol w="1255889"/>
                <a:gridCol w="3104445"/>
                <a:gridCol w="13405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MKBits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fiona201301@gmail.com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fiona201301@gmail.com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fionazeng@u.boisestate.edu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fionazeng@u.boisestate.edu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334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results: one recipient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 (Conn.); Key Derivation (Der.); Encryption (Enc.); Decryption (Dec.)</a:t>
            </a:r>
          </a:p>
          <a:p>
            <a:r>
              <a:rPr lang="en-US" dirty="0" smtClean="0"/>
              <a:t>A Type A curve, with </a:t>
            </a:r>
            <a:r>
              <a:rPr lang="en-US" dirty="0" err="1" smtClean="0"/>
              <a:t>rBits</a:t>
            </a:r>
            <a:r>
              <a:rPr lang="en-US" dirty="0" smtClean="0"/>
              <a:t> = 256 and </a:t>
            </a:r>
            <a:r>
              <a:rPr lang="en-US" dirty="0" err="1" smtClean="0"/>
              <a:t>qBits</a:t>
            </a:r>
            <a:r>
              <a:rPr lang="en-US" dirty="0" smtClean="0"/>
              <a:t> = 512, was used</a:t>
            </a:r>
          </a:p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650749"/>
              </p:ext>
            </p:extLst>
          </p:nvPr>
        </p:nvGraphicFramePr>
        <p:xfrm>
          <a:off x="787400" y="4213576"/>
          <a:ext cx="7593544" cy="22098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084792"/>
                <a:gridCol w="1084792"/>
                <a:gridCol w="1084792"/>
                <a:gridCol w="1084792"/>
                <a:gridCol w="1084792"/>
                <a:gridCol w="1084792"/>
                <a:gridCol w="1084792"/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Msg.</a:t>
                      </a:r>
                    </a:p>
                    <a:p>
                      <a:pPr algn="ctr"/>
                      <a:r>
                        <a:rPr lang="en-US" dirty="0" smtClean="0"/>
                        <a:t>(char)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Recipient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Conn.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Enc.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Conn.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725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results: two recipients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Type A curve, with </a:t>
            </a:r>
            <a:r>
              <a:rPr lang="en-US" dirty="0" err="1"/>
              <a:t>rBits</a:t>
            </a:r>
            <a:r>
              <a:rPr lang="en-US" dirty="0"/>
              <a:t> = 256 and </a:t>
            </a:r>
            <a:r>
              <a:rPr lang="en-US" dirty="0" err="1"/>
              <a:t>qBits</a:t>
            </a:r>
            <a:r>
              <a:rPr lang="en-US" dirty="0"/>
              <a:t> = 512, was </a:t>
            </a:r>
            <a:r>
              <a:rPr lang="en-US" dirty="0" smtClean="0"/>
              <a:t>used.</a:t>
            </a:r>
          </a:p>
          <a:p>
            <a:r>
              <a:rPr lang="en-US" dirty="0" smtClean="0"/>
              <a:t>Connection time is pretty stable in previous table and thus ignore here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62904"/>
              </p:ext>
            </p:extLst>
          </p:nvPr>
        </p:nvGraphicFramePr>
        <p:xfrm>
          <a:off x="1524000" y="4219223"/>
          <a:ext cx="6095999" cy="21234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Msg.</a:t>
                      </a:r>
                    </a:p>
                    <a:p>
                      <a:pPr algn="ctr"/>
                      <a:r>
                        <a:rPr lang="en-US" dirty="0" smtClean="0"/>
                        <a:t>(char)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Recipient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Recipient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Enc.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792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results: three recipients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Type A curve, with </a:t>
            </a:r>
            <a:r>
              <a:rPr lang="en-US" dirty="0" err="1"/>
              <a:t>rBits</a:t>
            </a:r>
            <a:r>
              <a:rPr lang="en-US" dirty="0"/>
              <a:t> = 256 and </a:t>
            </a:r>
            <a:r>
              <a:rPr lang="en-US" dirty="0" err="1"/>
              <a:t>qBits</a:t>
            </a:r>
            <a:r>
              <a:rPr lang="en-US" dirty="0"/>
              <a:t> = 512, was used.</a:t>
            </a:r>
          </a:p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09436"/>
              </p:ext>
            </p:extLst>
          </p:nvPr>
        </p:nvGraphicFramePr>
        <p:xfrm>
          <a:off x="914402" y="3753556"/>
          <a:ext cx="7453485" cy="21234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28165"/>
                <a:gridCol w="828165"/>
                <a:gridCol w="828165"/>
                <a:gridCol w="828165"/>
                <a:gridCol w="828165"/>
                <a:gridCol w="828165"/>
                <a:gridCol w="828165"/>
                <a:gridCol w="828165"/>
                <a:gridCol w="82816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Msg.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Recipient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Recipient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Recipient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Enc.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Der.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Dec.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92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email systems with encryption – Google </a:t>
            </a:r>
            <a:r>
              <a:rPr lang="en-US" dirty="0"/>
              <a:t>G</a:t>
            </a:r>
            <a:r>
              <a:rPr lang="en-US" dirty="0" smtClean="0"/>
              <a:t>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</a:t>
            </a:r>
            <a:r>
              <a:rPr lang="en-US" sz="2400" dirty="0" smtClean="0"/>
              <a:t>mail </a:t>
            </a:r>
            <a:r>
              <a:rPr lang="en-US" sz="2400" dirty="0"/>
              <a:t>has the http always-on as an default option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200" dirty="0"/>
              <a:t>Sending an email: Mail sender &amp; the mail server establish a shared session key by an </a:t>
            </a:r>
            <a:r>
              <a:rPr lang="en-US" sz="2200" dirty="0" smtClean="0"/>
              <a:t>TLS </a:t>
            </a:r>
            <a:r>
              <a:rPr lang="en-US" sz="2200" dirty="0"/>
              <a:t>session.</a:t>
            </a:r>
          </a:p>
          <a:p>
            <a:pPr lvl="1"/>
            <a:r>
              <a:rPr lang="en-US" sz="2200" dirty="0"/>
              <a:t>The mail server decrypt the email and stored the email in plain.</a:t>
            </a:r>
          </a:p>
          <a:p>
            <a:pPr lvl="1"/>
            <a:r>
              <a:rPr lang="en-US" sz="2200" dirty="0"/>
              <a:t>Receiving an email: Mail receiver &amp; the mail server establish another session key by another </a:t>
            </a:r>
            <a:r>
              <a:rPr lang="en-US" sz="2200" dirty="0" smtClean="0"/>
              <a:t>TLS session.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Gmail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Not a truly P2P email encryption.</a:t>
            </a:r>
          </a:p>
          <a:p>
            <a:r>
              <a:rPr lang="en-US" sz="2400" dirty="0" smtClean="0"/>
              <a:t>Emails are stored in clear in Google’s servers.</a:t>
            </a:r>
          </a:p>
          <a:p>
            <a:r>
              <a:rPr lang="en-US" sz="2400" dirty="0" smtClean="0"/>
              <a:t>Sending and receiving an email, each requires an expensive TLS protocol to establish a session key for encryption.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654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email systems with encryption - PGP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PGP: Pretty Good Privacy is an email encryption protocol, based on RSA PKI.</a:t>
            </a:r>
          </a:p>
          <a:p>
            <a:r>
              <a:rPr lang="en-US" sz="2400" dirty="0" smtClean="0"/>
              <a:t>Truly point-to-point email encryption protocol.</a:t>
            </a:r>
          </a:p>
          <a:p>
            <a:r>
              <a:rPr lang="en-US" sz="2400" dirty="0" smtClean="0"/>
              <a:t>Sending email: Use each recipient's public key to encrypt an IDEA key; and then Use the IDEA key to encrypt the message.</a:t>
            </a:r>
          </a:p>
          <a:p>
            <a:r>
              <a:rPr lang="en-US" sz="2400" dirty="0" smtClean="0"/>
              <a:t>Receiving email: Use own private key to get the IDEA key and then use it to get the message.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6891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PGP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Require </a:t>
            </a:r>
            <a:r>
              <a:rPr lang="en-US" sz="2400" dirty="0" smtClean="0"/>
              <a:t>public-key certificate authority (CA) to verify everyone’s public </a:t>
            </a:r>
            <a:r>
              <a:rPr lang="en-US" sz="2400" dirty="0"/>
              <a:t>keys</a:t>
            </a:r>
            <a:r>
              <a:rPr lang="en-US" sz="2200" dirty="0" smtClean="0"/>
              <a:t>.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ifficult to find a trusted </a:t>
            </a:r>
            <a:r>
              <a:rPr lang="en-US" sz="2400" dirty="0"/>
              <a:t>third party to </a:t>
            </a:r>
            <a:r>
              <a:rPr lang="en-US" sz="2400" dirty="0" smtClean="0"/>
              <a:t>be a </a:t>
            </a:r>
            <a:r>
              <a:rPr lang="en-US" sz="2400" dirty="0"/>
              <a:t>CA. </a:t>
            </a:r>
            <a:endParaRPr lang="en-US" sz="2400" dirty="0" smtClean="0"/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racking </a:t>
            </a:r>
            <a:r>
              <a:rPr lang="en-US" sz="2400" dirty="0"/>
              <a:t>valid and revoked certificates requires extra work </a:t>
            </a:r>
            <a:r>
              <a:rPr lang="en-US" sz="2400" dirty="0" smtClean="0"/>
              <a:t>for </a:t>
            </a:r>
            <a:r>
              <a:rPr lang="en-US" sz="2400" dirty="0"/>
              <a:t>the CA. </a:t>
            </a:r>
            <a:endParaRPr lang="en-US" sz="2200" dirty="0" smtClean="0"/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a group email, encryption </a:t>
            </a:r>
            <a:r>
              <a:rPr lang="en-US" sz="2400" dirty="0" smtClean="0"/>
              <a:t>(IDEA) key </a:t>
            </a:r>
            <a:r>
              <a:rPr lang="en-US" sz="2400" dirty="0"/>
              <a:t>needs to be encrypted multiple times, once for each receiver’s public key.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7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capabilities for P2P email encryption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Truly P2P email encryption.</a:t>
            </a:r>
            <a:endParaRPr lang="en-US" dirty="0" smtClean="0"/>
          </a:p>
          <a:p>
            <a:r>
              <a:rPr lang="en-US" sz="2400" dirty="0" smtClean="0"/>
              <a:t>Not require public key certificate service.</a:t>
            </a:r>
          </a:p>
          <a:p>
            <a:r>
              <a:rPr lang="en-US" sz="2400" dirty="0" smtClean="0"/>
              <a:t>No (or limited) performance penalty, compared to PGP’s PKI approach or Gmail’s https approach.</a:t>
            </a:r>
          </a:p>
          <a:p>
            <a:r>
              <a:rPr lang="en-US" sz="2400" dirty="0" smtClean="0"/>
              <a:t>Flexible for group email encryption.</a:t>
            </a:r>
          </a:p>
        </p:txBody>
      </p:sp>
    </p:spTree>
    <p:extLst>
      <p:ext uri="{BB962C8B-B14F-4D97-AF65-F5344CB8AC3E}">
        <p14:creationId xmlns:p14="http://schemas.microsoft.com/office/powerpoint/2010/main" val="159591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Identity-based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Do not need any CA to issue certificates for public keys.</a:t>
            </a:r>
          </a:p>
          <a:p>
            <a:r>
              <a:rPr lang="en-US" sz="2400" dirty="0" smtClean="0"/>
              <a:t>Everyone’s public key can be derived from his/her identity by a public known function.</a:t>
            </a:r>
          </a:p>
          <a:p>
            <a:r>
              <a:rPr lang="en-US" sz="2400" dirty="0" smtClean="0"/>
              <a:t>Require a KDC (key distribution center) to generate the corresponding private keys for everyone.</a:t>
            </a:r>
          </a:p>
          <a:p>
            <a:r>
              <a:rPr lang="en-US" sz="2400" dirty="0" smtClean="0"/>
              <a:t>Unlike CA, KDC provides services only when a user register at the first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5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typical identity-based cryptosystem using bilinear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</a:t>
            </a:r>
            <a:r>
              <a:rPr lang="en-US" sz="2200" dirty="0" smtClean="0"/>
              <a:t>wo </a:t>
            </a:r>
            <a:r>
              <a:rPr lang="en-US" sz="2200" dirty="0"/>
              <a:t>cyclic groups (</a:t>
            </a:r>
            <a:r>
              <a:rPr lang="en-US" sz="2200" dirty="0" smtClean="0"/>
              <a:t>G1, </a:t>
            </a:r>
            <a:r>
              <a:rPr lang="en-US" sz="2200" dirty="0"/>
              <a:t>+) and (G2</a:t>
            </a:r>
            <a:r>
              <a:rPr lang="en-US" sz="2200" dirty="0" smtClean="0"/>
              <a:t>, ×)</a:t>
            </a:r>
          </a:p>
          <a:p>
            <a:r>
              <a:rPr lang="en-US" sz="2200" dirty="0" smtClean="0"/>
              <a:t>Let </a:t>
            </a:r>
            <a:r>
              <a:rPr lang="en-US" sz="2200" dirty="0"/>
              <a:t>B be a generator of the </a:t>
            </a:r>
            <a:r>
              <a:rPr lang="en-US" sz="2200" dirty="0" smtClean="0"/>
              <a:t>group G1</a:t>
            </a:r>
          </a:p>
          <a:p>
            <a:r>
              <a:rPr lang="en-US" sz="2200" dirty="0" smtClean="0"/>
              <a:t>Let e </a:t>
            </a:r>
            <a:r>
              <a:rPr lang="en-US" sz="2200" dirty="0"/>
              <a:t>: G1 ×G1 → G2 be a bilinear mapping. </a:t>
            </a:r>
            <a:endParaRPr lang="en-US" sz="2200" dirty="0" smtClean="0"/>
          </a:p>
          <a:p>
            <a:r>
              <a:rPr lang="en-US" sz="2200" dirty="0" smtClean="0"/>
              <a:t>A public known hash </a:t>
            </a:r>
            <a:r>
              <a:rPr lang="en-US" sz="2200" dirty="0"/>
              <a:t>function H : {0,1}∗ → </a:t>
            </a:r>
            <a:r>
              <a:rPr lang="en-US" sz="2200" dirty="0" smtClean="0"/>
              <a:t>G1 </a:t>
            </a:r>
            <a:r>
              <a:rPr lang="en-US" sz="2200" dirty="0"/>
              <a:t>that </a:t>
            </a:r>
            <a:r>
              <a:rPr lang="en-US" sz="2200" dirty="0" smtClean="0"/>
              <a:t>maps </a:t>
            </a:r>
            <a:r>
              <a:rPr lang="en-US" sz="2200" dirty="0"/>
              <a:t>a user’s identity to a point in </a:t>
            </a:r>
            <a:r>
              <a:rPr lang="en-US" sz="2200" dirty="0" smtClean="0"/>
              <a:t>G1</a:t>
            </a:r>
          </a:p>
          <a:p>
            <a:r>
              <a:rPr lang="en-US" sz="2200" dirty="0"/>
              <a:t>KDC selects a master secret S </a:t>
            </a:r>
            <a:endParaRPr lang="en-US" sz="2200" dirty="0" smtClean="0"/>
          </a:p>
          <a:p>
            <a:r>
              <a:rPr lang="en-US" sz="2200" dirty="0" smtClean="0"/>
              <a:t>Each </a:t>
            </a:r>
            <a:r>
              <a:rPr lang="en-US" sz="2200" dirty="0"/>
              <a:t>user </a:t>
            </a:r>
            <a:r>
              <a:rPr lang="en-US" sz="2200" dirty="0" err="1" smtClean="0"/>
              <a:t>Ui’s</a:t>
            </a:r>
            <a:r>
              <a:rPr lang="en-US" sz="2200" dirty="0" smtClean="0"/>
              <a:t> public </a:t>
            </a:r>
            <a:r>
              <a:rPr lang="en-US" sz="2200" dirty="0"/>
              <a:t>key </a:t>
            </a:r>
            <a:r>
              <a:rPr lang="en-US" sz="2200" dirty="0" smtClean="0"/>
              <a:t>Pi = </a:t>
            </a:r>
            <a:r>
              <a:rPr lang="en-US" sz="2200" dirty="0"/>
              <a:t>H(</a:t>
            </a:r>
            <a:r>
              <a:rPr lang="en-US" sz="2200" dirty="0" smtClean="0"/>
              <a:t>Identity of </a:t>
            </a:r>
            <a:r>
              <a:rPr lang="en-US" sz="2200" dirty="0" err="1" smtClean="0"/>
              <a:t>Ui</a:t>
            </a:r>
            <a:r>
              <a:rPr lang="en-US" sz="2200" dirty="0"/>
              <a:t>) ∈ G1 </a:t>
            </a:r>
            <a:endParaRPr lang="en-US" sz="2200" dirty="0"/>
          </a:p>
          <a:p>
            <a:r>
              <a:rPr lang="it-IT" sz="2200" dirty="0" smtClean="0"/>
              <a:t>KDC </a:t>
            </a:r>
            <a:r>
              <a:rPr lang="it-IT" sz="2200" dirty="0" err="1" smtClean="0"/>
              <a:t>computes</a:t>
            </a:r>
            <a:r>
              <a:rPr lang="it-IT" sz="2200" dirty="0" smtClean="0"/>
              <a:t> the private </a:t>
            </a:r>
            <a:r>
              <a:rPr lang="it-IT" sz="2200" dirty="0" err="1" smtClean="0"/>
              <a:t>key</a:t>
            </a:r>
            <a:r>
              <a:rPr lang="it-IT" sz="2200" dirty="0" smtClean="0"/>
              <a:t> Si = </a:t>
            </a:r>
            <a:r>
              <a:rPr lang="it-IT" sz="2200" dirty="0" err="1" smtClean="0"/>
              <a:t>S×Pi</a:t>
            </a:r>
            <a:r>
              <a:rPr lang="it-IT" sz="2200" dirty="0" smtClean="0"/>
              <a:t> </a:t>
            </a:r>
            <a:r>
              <a:rPr lang="it-IT" sz="2200" dirty="0"/>
              <a:t>∈G1 </a:t>
            </a:r>
            <a:endParaRPr lang="it-IT" sz="2200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P2P email encryption using an ID-based group key agreement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Each email user uses his email address as ID</a:t>
            </a:r>
          </a:p>
          <a:p>
            <a:r>
              <a:rPr lang="en-US" sz="2400" dirty="0" smtClean="0"/>
              <a:t>Each user gets the private key from the KDC</a:t>
            </a:r>
          </a:p>
          <a:p>
            <a:r>
              <a:rPr lang="en-US" sz="2400" dirty="0" smtClean="0"/>
              <a:t>Email sender generates an encryption key based on all recipient's’ public keys.</a:t>
            </a:r>
          </a:p>
          <a:p>
            <a:r>
              <a:rPr lang="en-US" sz="2400" dirty="0" smtClean="0"/>
              <a:t>Email sender uses the key to encrypt message</a:t>
            </a:r>
          </a:p>
          <a:p>
            <a:r>
              <a:rPr lang="en-US" sz="2400" dirty="0" smtClean="0"/>
              <a:t>Some key derivation information will be attached in the email</a:t>
            </a:r>
          </a:p>
          <a:p>
            <a:r>
              <a:rPr lang="en-US" sz="2400" dirty="0" smtClean="0"/>
              <a:t>Each email recipient can derive the encryption key using his/her own private.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11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6104</TotalTime>
  <Words>1331</Words>
  <Application>Microsoft Macintosh PowerPoint</Application>
  <PresentationFormat>On-screen Show (4:3)</PresentationFormat>
  <Paragraphs>266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Perspective</vt:lpstr>
      <vt:lpstr>Microsoft Word Document</vt:lpstr>
      <vt:lpstr>P2P email encryption by an identity-based one-way group key agreement protocol  </vt:lpstr>
      <vt:lpstr>Current email systems with encryption – Google Gmail</vt:lpstr>
      <vt:lpstr>Disadvantages of Gmail</vt:lpstr>
      <vt:lpstr>Current email systems with encryption - PGP</vt:lpstr>
      <vt:lpstr>Disadvantages of PGP</vt:lpstr>
      <vt:lpstr>Target capabilities for P2P email encryption system</vt:lpstr>
      <vt:lpstr>Identity-based encryption</vt:lpstr>
      <vt:lpstr>A typical identity-based cryptosystem using bilinear pairing</vt:lpstr>
      <vt:lpstr>Proposed P2P email encryption using an ID-based group key agreement protocol</vt:lpstr>
      <vt:lpstr>Key generation by email sender</vt:lpstr>
      <vt:lpstr>Key re-generation by each email recipient </vt:lpstr>
      <vt:lpstr>Example: two recipients</vt:lpstr>
      <vt:lpstr>PowerPoint Presentation</vt:lpstr>
      <vt:lpstr>Experimental results: cryptosystem setup</vt:lpstr>
      <vt:lpstr>Experimental results: user registration (public-private key pair generation)</vt:lpstr>
      <vt:lpstr>Experimental results: one recipient</vt:lpstr>
      <vt:lpstr>Experimental results: two recipients</vt:lpstr>
      <vt:lpstr>Experimental results: three recipients</vt:lpstr>
    </vt:vector>
  </TitlesOfParts>
  <Company>Boise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email encryption by an identity-based one-way group key agreement protocol  </dc:title>
  <dc:creator>Jyh-haw Yeh</dc:creator>
  <cp:lastModifiedBy>Jyh-haw Yeh</cp:lastModifiedBy>
  <cp:revision>31</cp:revision>
  <dcterms:created xsi:type="dcterms:W3CDTF">2014-12-01T00:22:57Z</dcterms:created>
  <dcterms:modified xsi:type="dcterms:W3CDTF">2014-12-05T06:07:00Z</dcterms:modified>
</cp:coreProperties>
</file>