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74" r:id="rId15"/>
    <p:sldId id="268" r:id="rId16"/>
    <p:sldId id="269" r:id="rId17"/>
    <p:sldId id="270" r:id="rId18"/>
    <p:sldId id="271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99F6BD-3944-4E74-834C-362FE2AA507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A9C9A9-2196-45C5-A5B0-AE14FE69EC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 </a:t>
            </a:r>
            <a:r>
              <a:rPr lang="en-US" sz="2400" dirty="0" err="1" smtClean="0"/>
              <a:t>Jyh</a:t>
            </a:r>
            <a:r>
              <a:rPr lang="en-US" sz="2400" dirty="0" smtClean="0"/>
              <a:t>-haw Yeh</a:t>
            </a:r>
          </a:p>
          <a:p>
            <a:r>
              <a:rPr lang="en-US" dirty="0" smtClean="0"/>
              <a:t>Computer Science Dept.</a:t>
            </a:r>
          </a:p>
          <a:p>
            <a:r>
              <a:rPr lang="en-US" dirty="0" smtClean="0"/>
              <a:t>Boise State 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Proxy Credential Forgery Attack to Two Proxy </a:t>
            </a:r>
            <a:r>
              <a:rPr lang="en-US" dirty="0" err="1" smtClean="0"/>
              <a:t>Signcryption</a:t>
            </a:r>
            <a:r>
              <a:rPr lang="en-US" dirty="0" smtClean="0"/>
              <a:t> Schemes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LWXY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Setup: KGC chooses system </a:t>
            </a:r>
            <a:r>
              <a:rPr lang="en-US" dirty="0" err="1" smtClean="0"/>
              <a:t>para</a:t>
            </a:r>
            <a:r>
              <a:rPr lang="en-US" dirty="0" smtClean="0"/>
              <a:t> (G1, G2, q, B, e, h1, h2, ,3), where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q</a:t>
            </a:r>
            <a:r>
              <a:rPr lang="en-US" dirty="0" smtClean="0"/>
              <a:t> is the order of G1 and G2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h1: {0,1}^k </a:t>
            </a:r>
            <a:r>
              <a:rPr lang="en-US" dirty="0" smtClean="0">
                <a:latin typeface="Times New Roman"/>
                <a:cs typeface="Times New Roman"/>
              </a:rPr>
              <a:t>×</a:t>
            </a:r>
            <a:r>
              <a:rPr lang="en-US" dirty="0" smtClean="0"/>
              <a:t> G1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Z_q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sym typeface="Wingdings" pitchFamily="2" charset="2"/>
              </a:rPr>
              <a:t>h</a:t>
            </a:r>
            <a:r>
              <a:rPr lang="en-US" dirty="0" smtClean="0">
                <a:sym typeface="Wingdings" pitchFamily="2" charset="2"/>
              </a:rPr>
              <a:t>2: G1  G1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ym typeface="Wingdings" pitchFamily="2" charset="2"/>
              </a:rPr>
              <a:t>h</a:t>
            </a:r>
            <a:r>
              <a:rPr lang="en-US" dirty="0" smtClean="0">
                <a:sym typeface="Wingdings" pitchFamily="2" charset="2"/>
              </a:rPr>
              <a:t>3: G2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×</a:t>
            </a:r>
            <a:r>
              <a:rPr lang="en-US" dirty="0" smtClean="0">
                <a:sym typeface="Wingdings" pitchFamily="2" charset="2"/>
              </a:rPr>
              <a:t> G1  {0,1}^k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Each user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chooses a private key </a:t>
            </a:r>
            <a:r>
              <a:rPr lang="en-US" dirty="0" err="1" smtClean="0">
                <a:sym typeface="Wingdings" pitchFamily="2" charset="2"/>
              </a:rPr>
              <a:t>x_i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Z_q</a:t>
            </a:r>
            <a:r>
              <a:rPr lang="en-US" dirty="0" smtClean="0">
                <a:sym typeface="Wingdings" pitchFamily="2" charset="2"/>
              </a:rPr>
              <a:t> and a public key </a:t>
            </a:r>
            <a:r>
              <a:rPr lang="en-US" dirty="0" err="1" smtClean="0">
                <a:sym typeface="Wingdings" pitchFamily="2" charset="2"/>
              </a:rPr>
              <a:t>Y_i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dirty="0" err="1" smtClean="0">
                <a:sym typeface="Wingdings" pitchFamily="2" charset="2"/>
              </a:rPr>
              <a:t>x_iB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LWXY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Proxy credential (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, N, w) </a:t>
            </a:r>
            <a:r>
              <a:rPr lang="en-US" dirty="0" smtClean="0">
                <a:latin typeface="Calibri" pitchFamily="34" charset="0"/>
              </a:rPr>
              <a:t>generation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W: proxy warrant specifies delegated rights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N = dB, where d is a random </a:t>
            </a:r>
            <a:r>
              <a:rPr lang="en-US" dirty="0" err="1" smtClean="0"/>
              <a:t>nymber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alibri" pitchFamily="34" charset="0"/>
                <a:cs typeface="Courier New"/>
              </a:rPr>
              <a:t>= (x_o + </a:t>
            </a:r>
            <a:r>
              <a:rPr lang="en-US" dirty="0" err="1" smtClean="0">
                <a:latin typeface="Calibri" pitchFamily="34" charset="0"/>
                <a:cs typeface="Courier New"/>
              </a:rPr>
              <a:t>dw</a:t>
            </a:r>
            <a:r>
              <a:rPr lang="en-US" dirty="0" smtClean="0">
                <a:latin typeface="Calibri" pitchFamily="34" charset="0"/>
                <a:cs typeface="Courier New"/>
              </a:rPr>
              <a:t>)  mod  q</a:t>
            </a:r>
          </a:p>
          <a:p>
            <a:r>
              <a:rPr lang="en-US" dirty="0" smtClean="0">
                <a:latin typeface="Calibri" pitchFamily="34" charset="0"/>
                <a:cs typeface="Courier New"/>
              </a:rPr>
              <a:t>Proxy credential verification: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B ?= Y_o + </a:t>
            </a:r>
            <a:r>
              <a:rPr lang="en-US" dirty="0" err="1" smtClean="0">
                <a:latin typeface="Calibri" pitchFamily="34" charset="0"/>
                <a:cs typeface="Courier New"/>
              </a:rPr>
              <a:t>wN</a:t>
            </a:r>
            <a:r>
              <a:rPr lang="en-US" dirty="0" smtClean="0">
                <a:latin typeface="Calibri" pitchFamily="34" charset="0"/>
                <a:cs typeface="Courier New"/>
              </a:rPr>
              <a:t>. Why? Since</a:t>
            </a:r>
          </a:p>
          <a:p>
            <a:pPr lvl="2">
              <a:buNone/>
            </a:pPr>
            <a:r>
              <a:rPr lang="el-GR" sz="2000" dirty="0" smtClean="0">
                <a:latin typeface="Calibri" pitchFamily="34" charset="0"/>
                <a:cs typeface="Courier New"/>
              </a:rPr>
              <a:t>σ</a:t>
            </a:r>
            <a:r>
              <a:rPr lang="en-US" sz="2000" dirty="0" smtClean="0">
                <a:latin typeface="Calibri" pitchFamily="34" charset="0"/>
                <a:cs typeface="Courier New"/>
              </a:rPr>
              <a:t>B = (x_o + </a:t>
            </a:r>
            <a:r>
              <a:rPr lang="en-US" sz="2000" dirty="0" err="1" smtClean="0">
                <a:latin typeface="Calibri" pitchFamily="34" charset="0"/>
                <a:cs typeface="Courier New"/>
              </a:rPr>
              <a:t>dw</a:t>
            </a:r>
            <a:r>
              <a:rPr lang="en-US" sz="2000" dirty="0" smtClean="0">
                <a:latin typeface="Calibri" pitchFamily="34" charset="0"/>
                <a:cs typeface="Courier New"/>
              </a:rPr>
              <a:t>)B = </a:t>
            </a:r>
            <a:r>
              <a:rPr lang="en-US" sz="2000" dirty="0" err="1" smtClean="0">
                <a:latin typeface="Calibri" pitchFamily="34" charset="0"/>
                <a:cs typeface="Courier New"/>
              </a:rPr>
              <a:t>x_oB</a:t>
            </a:r>
            <a:r>
              <a:rPr lang="en-US" sz="2000" dirty="0" smtClean="0">
                <a:latin typeface="Calibri" pitchFamily="34" charset="0"/>
                <a:cs typeface="Courier New"/>
              </a:rPr>
              <a:t> + </a:t>
            </a:r>
            <a:r>
              <a:rPr lang="en-US" sz="2000" dirty="0" err="1" smtClean="0">
                <a:latin typeface="Calibri" pitchFamily="34" charset="0"/>
                <a:cs typeface="Courier New"/>
              </a:rPr>
              <a:t>dBw</a:t>
            </a:r>
            <a:r>
              <a:rPr lang="en-US" sz="2000" dirty="0" smtClean="0">
                <a:latin typeface="Calibri" pitchFamily="34" charset="0"/>
                <a:cs typeface="Courier New"/>
              </a:rPr>
              <a:t> = Y_o + </a:t>
            </a:r>
            <a:r>
              <a:rPr lang="en-US" sz="2000" dirty="0" err="1" smtClean="0">
                <a:latin typeface="Calibri" pitchFamily="34" charset="0"/>
                <a:cs typeface="Courier New"/>
              </a:rPr>
              <a:t>wN</a:t>
            </a:r>
            <a:endParaRPr lang="en-US" sz="2000" dirty="0" smtClean="0">
              <a:latin typeface="Calibri" pitchFamily="34" charset="0"/>
              <a:cs typeface="Courier New"/>
            </a:endParaRPr>
          </a:p>
          <a:p>
            <a:r>
              <a:rPr lang="en-US" dirty="0" smtClean="0">
                <a:latin typeface="Calibri" pitchFamily="34" charset="0"/>
                <a:cs typeface="Courier New"/>
              </a:rPr>
              <a:t>Signcrypted message generation: ignored</a:t>
            </a:r>
          </a:p>
          <a:p>
            <a:r>
              <a:rPr lang="en-US" dirty="0" smtClean="0">
                <a:latin typeface="Calibri" pitchFamily="34" charset="0"/>
                <a:cs typeface="Courier New"/>
              </a:rPr>
              <a:t>Signature recovery and verification: ignored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Proxy Credential Forgery Attack to LWXY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 can create a fake proxy credential </a:t>
            </a:r>
            <a:r>
              <a:rPr lang="en-US" dirty="0" smtClean="0"/>
              <a:t>(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’, N’, w’) from </a:t>
            </a:r>
            <a:r>
              <a:rPr lang="en-US" dirty="0" smtClean="0"/>
              <a:t>his original one to increase his signing power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Generate w’ to increase his delegation time and/or add designated signature verifiers.</a:t>
            </a:r>
            <a:endParaRPr lang="en-US" dirty="0" smtClean="0">
              <a:latin typeface="Calibri" pitchFamily="34" charset="0"/>
              <a:cs typeface="Courier New"/>
            </a:endParaRP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’=(w’/w) 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 = (w’/w) x_o + </a:t>
            </a:r>
            <a:r>
              <a:rPr lang="en-US" dirty="0" err="1" smtClean="0">
                <a:latin typeface="Calibri" pitchFamily="34" charset="0"/>
                <a:cs typeface="Courier New"/>
              </a:rPr>
              <a:t>dw</a:t>
            </a:r>
            <a:r>
              <a:rPr lang="en-US" dirty="0" smtClean="0">
                <a:latin typeface="Calibri" pitchFamily="34" charset="0"/>
                <a:cs typeface="Courier New"/>
              </a:rPr>
              <a:t>’ mod q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ourier New"/>
              </a:rPr>
              <a:t>N’ = </a:t>
            </a:r>
            <a:r>
              <a:rPr lang="en-US" dirty="0" smtClean="0">
                <a:latin typeface="Calibri" pitchFamily="34" charset="0"/>
                <a:cs typeface="Courier New"/>
              </a:rPr>
              <a:t>((w’/w) </a:t>
            </a:r>
            <a:r>
              <a:rPr lang="en-US" dirty="0">
                <a:latin typeface="Calibri" pitchFamily="34" charset="0"/>
                <a:cs typeface="Courier New"/>
              </a:rPr>
              <a:t>Y</a:t>
            </a:r>
            <a:r>
              <a:rPr lang="en-US" dirty="0" smtClean="0">
                <a:latin typeface="Calibri" pitchFamily="34" charset="0"/>
                <a:cs typeface="Courier New"/>
              </a:rPr>
              <a:t>_o + w’ N – Y_o)/w’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Proxy Credential Forgery Attack to LWXY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fake credential can pass the verification, since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l-GR" sz="2800" dirty="0" smtClean="0">
                <a:latin typeface="Calibri" pitchFamily="34" charset="0"/>
                <a:cs typeface="Courier New"/>
              </a:rPr>
              <a:t>σ</a:t>
            </a:r>
            <a:r>
              <a:rPr lang="en-US" sz="2800" dirty="0" smtClean="0">
                <a:latin typeface="Calibri" pitchFamily="34" charset="0"/>
                <a:cs typeface="Courier New"/>
              </a:rPr>
              <a:t>’B = ((w’/w) x_o + </a:t>
            </a:r>
            <a:r>
              <a:rPr lang="en-US" sz="2800" dirty="0" err="1" smtClean="0">
                <a:latin typeface="Calibri" pitchFamily="34" charset="0"/>
                <a:cs typeface="Courier New"/>
              </a:rPr>
              <a:t>dw</a:t>
            </a:r>
            <a:r>
              <a:rPr lang="en-US" sz="2800" dirty="0" smtClean="0">
                <a:latin typeface="Calibri" pitchFamily="34" charset="0"/>
                <a:cs typeface="Courier New"/>
              </a:rPr>
              <a:t>’ )B</a:t>
            </a:r>
          </a:p>
          <a:p>
            <a:pPr>
              <a:buNone/>
            </a:pPr>
            <a:r>
              <a:rPr lang="en-US" sz="2800" dirty="0">
                <a:latin typeface="Calibri" pitchFamily="34" charset="0"/>
                <a:cs typeface="Courier New"/>
              </a:rPr>
              <a:t> </a:t>
            </a:r>
            <a:r>
              <a:rPr lang="en-US" sz="2800" dirty="0" smtClean="0">
                <a:latin typeface="Calibri" pitchFamily="34" charset="0"/>
                <a:cs typeface="Courier New"/>
              </a:rPr>
              <a:t>          = </a:t>
            </a:r>
            <a:r>
              <a:rPr lang="en-US" sz="2800" dirty="0" smtClean="0">
                <a:latin typeface="Calibri" pitchFamily="34" charset="0"/>
                <a:cs typeface="Courier New"/>
              </a:rPr>
              <a:t>(w’/w)Y_o + </a:t>
            </a:r>
            <a:r>
              <a:rPr lang="en-US" sz="2800" dirty="0" err="1" smtClean="0">
                <a:latin typeface="Calibri" pitchFamily="34" charset="0"/>
                <a:cs typeface="Courier New"/>
              </a:rPr>
              <a:t>w’N</a:t>
            </a:r>
            <a:endParaRPr lang="en-US" sz="2800" dirty="0" smtClean="0">
              <a:latin typeface="Calibri" pitchFamily="34" charset="0"/>
              <a:cs typeface="Courier New"/>
            </a:endParaRPr>
          </a:p>
          <a:p>
            <a:pPr>
              <a:buNone/>
            </a:pPr>
            <a:r>
              <a:rPr lang="en-US" sz="2800" dirty="0">
                <a:latin typeface="Calibri" pitchFamily="34" charset="0"/>
                <a:cs typeface="Courier New"/>
              </a:rPr>
              <a:t> </a:t>
            </a:r>
            <a:r>
              <a:rPr lang="en-US" sz="2800" dirty="0" smtClean="0">
                <a:latin typeface="Calibri" pitchFamily="34" charset="0"/>
                <a:cs typeface="Courier New"/>
              </a:rPr>
              <a:t>          = Y_o + </a:t>
            </a:r>
            <a:r>
              <a:rPr lang="en-US" sz="2800" dirty="0" smtClean="0">
                <a:latin typeface="Calibri" pitchFamily="34" charset="0"/>
                <a:cs typeface="Courier New"/>
              </a:rPr>
              <a:t>(w’/w)Y_o + </a:t>
            </a:r>
            <a:r>
              <a:rPr lang="en-US" sz="2800" dirty="0" err="1" smtClean="0">
                <a:latin typeface="Calibri" pitchFamily="34" charset="0"/>
                <a:cs typeface="Courier New"/>
              </a:rPr>
              <a:t>w’N</a:t>
            </a:r>
            <a:r>
              <a:rPr lang="en-US" sz="2800" dirty="0" smtClean="0">
                <a:latin typeface="Calibri" pitchFamily="34" charset="0"/>
                <a:cs typeface="Courier New"/>
              </a:rPr>
              <a:t> – Y_o</a:t>
            </a:r>
          </a:p>
          <a:p>
            <a:pPr>
              <a:buNone/>
            </a:pPr>
            <a:r>
              <a:rPr lang="en-US" sz="2800" dirty="0">
                <a:latin typeface="Calibri" pitchFamily="34" charset="0"/>
                <a:cs typeface="Courier New"/>
              </a:rPr>
              <a:t> </a:t>
            </a:r>
            <a:r>
              <a:rPr lang="en-US" sz="2800" dirty="0" smtClean="0">
                <a:latin typeface="Calibri" pitchFamily="34" charset="0"/>
                <a:cs typeface="Courier New"/>
              </a:rPr>
              <a:t>          = Y_o + w’((</a:t>
            </a:r>
            <a:r>
              <a:rPr lang="en-US" sz="2800" dirty="0" smtClean="0">
                <a:latin typeface="Calibri" pitchFamily="34" charset="0"/>
                <a:cs typeface="Courier New"/>
              </a:rPr>
              <a:t>(w’/w)Y_o + </a:t>
            </a:r>
            <a:r>
              <a:rPr lang="en-US" sz="2800" dirty="0" err="1" smtClean="0">
                <a:latin typeface="Calibri" pitchFamily="34" charset="0"/>
                <a:cs typeface="Courier New"/>
              </a:rPr>
              <a:t>w’N</a:t>
            </a:r>
            <a:r>
              <a:rPr lang="en-US" sz="2800" dirty="0" smtClean="0">
                <a:latin typeface="Calibri" pitchFamily="34" charset="0"/>
                <a:cs typeface="Courier New"/>
              </a:rPr>
              <a:t> – </a:t>
            </a:r>
            <a:r>
              <a:rPr lang="en-US" sz="2800" dirty="0" smtClean="0">
                <a:latin typeface="Calibri" pitchFamily="34" charset="0"/>
                <a:cs typeface="Courier New"/>
              </a:rPr>
              <a:t> </a:t>
            </a:r>
            <a:r>
              <a:rPr lang="en-US" sz="2800" dirty="0" smtClean="0">
                <a:latin typeface="Calibri" pitchFamily="34" charset="0"/>
                <a:cs typeface="Courier New"/>
              </a:rPr>
              <a:t>Y_o)/w’)</a:t>
            </a:r>
          </a:p>
          <a:p>
            <a:pPr>
              <a:buNone/>
            </a:pPr>
            <a:r>
              <a:rPr lang="en-US" sz="2800" dirty="0">
                <a:latin typeface="Calibri" pitchFamily="34" charset="0"/>
                <a:cs typeface="Courier New"/>
              </a:rPr>
              <a:t> </a:t>
            </a:r>
            <a:r>
              <a:rPr lang="en-US" sz="2800" dirty="0" smtClean="0">
                <a:latin typeface="Calibri" pitchFamily="34" charset="0"/>
                <a:cs typeface="Courier New"/>
              </a:rPr>
              <a:t>          = Y_o + w’ N’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Modify LWHY to Prevent The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the way to create proxy credentials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ourier New"/>
              </a:rPr>
              <a:t>N = dB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 = (x-coordinate of N)x_o + </a:t>
            </a:r>
            <a:r>
              <a:rPr lang="en-US" dirty="0" err="1" smtClean="0">
                <a:latin typeface="Calibri" pitchFamily="34" charset="0"/>
                <a:cs typeface="Courier New"/>
              </a:rPr>
              <a:t>dw</a:t>
            </a:r>
            <a:r>
              <a:rPr lang="en-US" dirty="0" smtClean="0">
                <a:latin typeface="Calibri" pitchFamily="34" charset="0"/>
                <a:cs typeface="Courier New"/>
              </a:rPr>
              <a:t>  mod  q</a:t>
            </a:r>
          </a:p>
          <a:p>
            <a:r>
              <a:rPr lang="en-US" dirty="0" smtClean="0">
                <a:latin typeface="Calibri" pitchFamily="34" charset="0"/>
                <a:cs typeface="Courier New"/>
              </a:rPr>
              <a:t>Change the proxy credential verification to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B ?= (x-coordinate of N)Y_o + </a:t>
            </a:r>
            <a:r>
              <a:rPr lang="en-US" dirty="0" err="1" smtClean="0">
                <a:latin typeface="Calibri" pitchFamily="34" charset="0"/>
                <a:cs typeface="Courier New"/>
              </a:rPr>
              <a:t>wN</a:t>
            </a:r>
            <a:endParaRPr lang="en-US" dirty="0" smtClean="0">
              <a:latin typeface="Calibri" pitchFamily="34" charset="0"/>
              <a:cs typeface="Courier New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Setup: KGC chooses system </a:t>
            </a:r>
            <a:r>
              <a:rPr lang="en-US" dirty="0" err="1" smtClean="0"/>
              <a:t>para</a:t>
            </a:r>
            <a:r>
              <a:rPr lang="en-US" dirty="0" smtClean="0"/>
              <a:t> (G1, G2, q, B, </a:t>
            </a:r>
            <a:r>
              <a:rPr lang="en-US" dirty="0" err="1" smtClean="0"/>
              <a:t>Y_pub</a:t>
            </a:r>
            <a:r>
              <a:rPr lang="en-US" dirty="0" smtClean="0"/>
              <a:t>, e, h1, h2, h3), where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Y_pub</a:t>
            </a:r>
            <a:r>
              <a:rPr lang="en-US" dirty="0" smtClean="0"/>
              <a:t> = </a:t>
            </a:r>
            <a:r>
              <a:rPr lang="en-US" dirty="0" err="1" smtClean="0"/>
              <a:t>sB</a:t>
            </a:r>
            <a:r>
              <a:rPr lang="en-US" dirty="0" smtClean="0"/>
              <a:t> is a system public key and s is a system master key.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</a:t>
            </a:r>
            <a:r>
              <a:rPr lang="en-US" dirty="0" smtClean="0"/>
              <a:t>1: {0,1}^* </a:t>
            </a:r>
            <a:r>
              <a:rPr lang="en-US" dirty="0" smtClean="0">
                <a:sym typeface="Wingdings" pitchFamily="2" charset="2"/>
              </a:rPr>
              <a:t> G1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ym typeface="Wingdings" pitchFamily="2" charset="2"/>
              </a:rPr>
              <a:t>h</a:t>
            </a:r>
            <a:r>
              <a:rPr lang="en-US" dirty="0" smtClean="0">
                <a:sym typeface="Wingdings" pitchFamily="2" charset="2"/>
              </a:rPr>
              <a:t>2: G2  {0,1}^n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ym typeface="Wingdings" pitchFamily="2" charset="2"/>
              </a:rPr>
              <a:t>h</a:t>
            </a:r>
            <a:r>
              <a:rPr lang="en-US" dirty="0" smtClean="0">
                <a:sym typeface="Wingdings" pitchFamily="2" charset="2"/>
              </a:rPr>
              <a:t>3: {0,1}^* </a:t>
            </a:r>
            <a:r>
              <a:rPr lang="el-GR" dirty="0" smtClean="0">
                <a:latin typeface="Times New Roman"/>
                <a:cs typeface="Times New Roman"/>
                <a:sym typeface="Wingdings" pitchFamily="2" charset="2"/>
              </a:rPr>
              <a:t>×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en-US" dirty="0" smtClean="0">
                <a:latin typeface="Calibri" pitchFamily="34" charset="0"/>
                <a:cs typeface="Times New Roman"/>
                <a:sym typeface="Wingdings" pitchFamily="2" charset="2"/>
              </a:rPr>
              <a:t>G2  </a:t>
            </a:r>
            <a:r>
              <a:rPr lang="en-US" dirty="0" err="1" smtClean="0">
                <a:latin typeface="Calibri" pitchFamily="34" charset="0"/>
                <a:cs typeface="Times New Roman"/>
                <a:sym typeface="Wingdings" pitchFamily="2" charset="2"/>
              </a:rPr>
              <a:t>Z_q</a:t>
            </a:r>
            <a:endParaRPr lang="en-US" dirty="0" smtClean="0">
              <a:latin typeface="Calibri" pitchFamily="34" charset="0"/>
              <a:cs typeface="Times New Roman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Times New Roman"/>
                <a:sym typeface="Wingdings" pitchFamily="2" charset="2"/>
              </a:rPr>
              <a:t>Each user </a:t>
            </a:r>
            <a:r>
              <a:rPr lang="en-US" dirty="0" err="1" smtClean="0">
                <a:latin typeface="Calibri" pitchFamily="34" charset="0"/>
                <a:cs typeface="Times New Roman"/>
                <a:sym typeface="Wingdings" pitchFamily="2" charset="2"/>
              </a:rPr>
              <a:t>i</a:t>
            </a:r>
            <a:r>
              <a:rPr lang="en-US" dirty="0" smtClean="0">
                <a:latin typeface="Calibri" pitchFamily="34" charset="0"/>
                <a:cs typeface="Times New Roman"/>
                <a:sym typeface="Wingdings" pitchFamily="2" charset="2"/>
              </a:rPr>
              <a:t> has public-private keys  pairs </a:t>
            </a:r>
            <a:r>
              <a:rPr lang="en-US" dirty="0" err="1" smtClean="0">
                <a:latin typeface="Calibri" pitchFamily="34" charset="0"/>
                <a:cs typeface="Times New Roman"/>
                <a:sym typeface="Wingdings" pitchFamily="2" charset="2"/>
              </a:rPr>
              <a:t>Y_i</a:t>
            </a:r>
            <a:r>
              <a:rPr lang="en-US" dirty="0" smtClean="0">
                <a:latin typeface="Calibri" pitchFamily="34" charset="0"/>
                <a:cs typeface="Times New Roman"/>
                <a:sym typeface="Wingdings" pitchFamily="2" charset="2"/>
              </a:rPr>
              <a:t> = h1(</a:t>
            </a:r>
            <a:r>
              <a:rPr lang="en-US" dirty="0" err="1" smtClean="0">
                <a:latin typeface="Calibri" pitchFamily="34" charset="0"/>
                <a:cs typeface="Times New Roman"/>
                <a:sym typeface="Wingdings" pitchFamily="2" charset="2"/>
              </a:rPr>
              <a:t>ID_i</a:t>
            </a:r>
            <a:r>
              <a:rPr lang="en-US" dirty="0" smtClean="0">
                <a:latin typeface="Calibri" pitchFamily="34" charset="0"/>
                <a:cs typeface="Times New Roman"/>
                <a:sym typeface="Wingdings" pitchFamily="2" charset="2"/>
              </a:rPr>
              <a:t>) and </a:t>
            </a:r>
            <a:r>
              <a:rPr lang="en-US" dirty="0" err="1" smtClean="0">
                <a:latin typeface="Calibri" pitchFamily="34" charset="0"/>
                <a:cs typeface="Times New Roman"/>
                <a:sym typeface="Wingdings" pitchFamily="2" charset="2"/>
              </a:rPr>
              <a:t>X_i</a:t>
            </a:r>
            <a:r>
              <a:rPr lang="en-US" dirty="0" smtClean="0">
                <a:latin typeface="Calibri" pitchFamily="34" charset="0"/>
                <a:cs typeface="Times New Roman"/>
                <a:sym typeface="Wingdings" pitchFamily="2" charset="2"/>
              </a:rPr>
              <a:t> = </a:t>
            </a:r>
            <a:r>
              <a:rPr lang="en-US" dirty="0" err="1" smtClean="0">
                <a:latin typeface="Calibri" pitchFamily="34" charset="0"/>
                <a:cs typeface="Times New Roman"/>
                <a:sym typeface="Wingdings" pitchFamily="2" charset="2"/>
              </a:rPr>
              <a:t>sY_i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Proxy credential (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, N) </a:t>
            </a:r>
            <a:r>
              <a:rPr lang="en-US" dirty="0" smtClean="0"/>
              <a:t>generation: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 = X_o + </a:t>
            </a:r>
            <a:r>
              <a:rPr lang="en-US" dirty="0" err="1" smtClean="0">
                <a:latin typeface="Calibri" pitchFamily="34" charset="0"/>
                <a:cs typeface="Courier New"/>
              </a:rPr>
              <a:t>dY_pub</a:t>
            </a:r>
            <a:r>
              <a:rPr lang="en-US" dirty="0" smtClean="0">
                <a:latin typeface="Calibri" pitchFamily="34" charset="0"/>
                <a:cs typeface="Courier New"/>
              </a:rPr>
              <a:t>, where d is a random number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ourier New"/>
              </a:rPr>
              <a:t>N = dB</a:t>
            </a:r>
          </a:p>
          <a:p>
            <a:r>
              <a:rPr lang="en-US" dirty="0" smtClean="0">
                <a:latin typeface="Calibri" pitchFamily="34" charset="0"/>
                <a:cs typeface="Courier New"/>
              </a:rPr>
              <a:t>Proxy credential verification: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ourier New"/>
              </a:rPr>
              <a:t>e</a:t>
            </a:r>
            <a:r>
              <a:rPr lang="en-US" dirty="0" smtClean="0">
                <a:latin typeface="Calibri" pitchFamily="34" charset="0"/>
                <a:cs typeface="Courier New"/>
              </a:rPr>
              <a:t>(B, 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) ?= e(</a:t>
            </a:r>
            <a:r>
              <a:rPr lang="en-US" dirty="0" err="1" smtClean="0">
                <a:latin typeface="Calibri" pitchFamily="34" charset="0"/>
                <a:cs typeface="Courier New"/>
              </a:rPr>
              <a:t>Y_pub</a:t>
            </a:r>
            <a:r>
              <a:rPr lang="en-US" dirty="0" smtClean="0">
                <a:latin typeface="Calibri" pitchFamily="34" charset="0"/>
                <a:cs typeface="Courier New"/>
              </a:rPr>
              <a:t>, Y_o + N). Why? Since</a:t>
            </a:r>
          </a:p>
          <a:p>
            <a:pPr lvl="1">
              <a:buNone/>
            </a:pPr>
            <a:r>
              <a:rPr lang="en-US" sz="2400" dirty="0" smtClean="0">
                <a:latin typeface="Calibri" pitchFamily="34" charset="0"/>
                <a:cs typeface="Courier New"/>
              </a:rPr>
              <a:t>          </a:t>
            </a:r>
            <a:r>
              <a:rPr lang="en-US" sz="2200" dirty="0" smtClean="0">
                <a:latin typeface="Calibri" pitchFamily="34" charset="0"/>
                <a:cs typeface="Courier New"/>
              </a:rPr>
              <a:t>e(B, </a:t>
            </a:r>
            <a:r>
              <a:rPr lang="el-GR" sz="2200" dirty="0" smtClean="0">
                <a:latin typeface="Calibri" pitchFamily="34" charset="0"/>
                <a:cs typeface="Courier New"/>
              </a:rPr>
              <a:t>σ</a:t>
            </a:r>
            <a:r>
              <a:rPr lang="en-US" sz="2200" dirty="0" smtClean="0">
                <a:latin typeface="Calibri" pitchFamily="34" charset="0"/>
                <a:cs typeface="Courier New"/>
              </a:rPr>
              <a:t>) = e(B,  X_o + </a:t>
            </a:r>
            <a:r>
              <a:rPr lang="en-US" sz="2200" dirty="0" err="1" smtClean="0">
                <a:latin typeface="Calibri" pitchFamily="34" charset="0"/>
                <a:cs typeface="Courier New"/>
              </a:rPr>
              <a:t>dY_pub</a:t>
            </a:r>
            <a:r>
              <a:rPr lang="en-US" sz="2200" dirty="0" smtClean="0">
                <a:latin typeface="Calibri" pitchFamily="34" charset="0"/>
                <a:cs typeface="Courier New"/>
              </a:rPr>
              <a:t>) </a:t>
            </a:r>
            <a:r>
              <a:rPr lang="en-US" sz="2200" dirty="0" smtClean="0">
                <a:latin typeface="Calibri" pitchFamily="34" charset="0"/>
                <a:cs typeface="Courier New"/>
              </a:rPr>
              <a:t>= e(B,  </a:t>
            </a:r>
            <a:r>
              <a:rPr lang="en-US" sz="2200" dirty="0" err="1" smtClean="0">
                <a:latin typeface="Calibri" pitchFamily="34" charset="0"/>
                <a:cs typeface="Courier New"/>
              </a:rPr>
              <a:t>sY_o</a:t>
            </a:r>
            <a:r>
              <a:rPr lang="en-US" sz="2200" dirty="0" smtClean="0">
                <a:latin typeface="Calibri" pitchFamily="34" charset="0"/>
                <a:cs typeface="Courier New"/>
              </a:rPr>
              <a:t> + </a:t>
            </a:r>
            <a:r>
              <a:rPr lang="en-US" sz="2200" dirty="0" err="1" smtClean="0">
                <a:latin typeface="Calibri" pitchFamily="34" charset="0"/>
                <a:cs typeface="Courier New"/>
              </a:rPr>
              <a:t>dsB</a:t>
            </a:r>
            <a:r>
              <a:rPr lang="en-US" sz="2200" dirty="0" smtClean="0">
                <a:latin typeface="Calibri" pitchFamily="34" charset="0"/>
                <a:cs typeface="Courier New"/>
              </a:rPr>
              <a:t>)</a:t>
            </a:r>
          </a:p>
          <a:p>
            <a:pPr lvl="1">
              <a:buNone/>
            </a:pPr>
            <a:r>
              <a:rPr lang="en-US" sz="2200" dirty="0">
                <a:latin typeface="Calibri" pitchFamily="34" charset="0"/>
                <a:cs typeface="Courier New"/>
              </a:rPr>
              <a:t> </a:t>
            </a:r>
            <a:r>
              <a:rPr lang="en-US" sz="2200" dirty="0" smtClean="0">
                <a:latin typeface="Calibri" pitchFamily="34" charset="0"/>
                <a:cs typeface="Courier New"/>
              </a:rPr>
              <a:t>                       = e(</a:t>
            </a:r>
            <a:r>
              <a:rPr lang="en-US" sz="2200" dirty="0" err="1" smtClean="0">
                <a:latin typeface="Calibri" pitchFamily="34" charset="0"/>
                <a:cs typeface="Courier New"/>
              </a:rPr>
              <a:t>sB</a:t>
            </a:r>
            <a:r>
              <a:rPr lang="en-US" sz="2200" dirty="0" smtClean="0">
                <a:latin typeface="Calibri" pitchFamily="34" charset="0"/>
                <a:cs typeface="Courier New"/>
              </a:rPr>
              <a:t>, Y_o + dB) = e(</a:t>
            </a:r>
            <a:r>
              <a:rPr lang="en-US" sz="2200" dirty="0" err="1" smtClean="0">
                <a:latin typeface="Calibri" pitchFamily="34" charset="0"/>
                <a:cs typeface="Courier New"/>
              </a:rPr>
              <a:t>Y_pub</a:t>
            </a:r>
            <a:r>
              <a:rPr lang="en-US" sz="2200" dirty="0" smtClean="0">
                <a:latin typeface="Calibri" pitchFamily="34" charset="0"/>
                <a:cs typeface="Courier New"/>
              </a:rPr>
              <a:t>,  Y_o + N)</a:t>
            </a:r>
            <a:endParaRPr lang="en-US" sz="2200" dirty="0" smtClean="0">
              <a:latin typeface="Calibri" pitchFamily="34" charset="0"/>
              <a:cs typeface="Courier New"/>
            </a:endParaRPr>
          </a:p>
          <a:p>
            <a:r>
              <a:rPr lang="en-US" dirty="0" smtClean="0">
                <a:latin typeface="Calibri" pitchFamily="34" charset="0"/>
                <a:cs typeface="Courier New"/>
              </a:rPr>
              <a:t>Signcrypted message generation: ignored</a:t>
            </a:r>
          </a:p>
          <a:p>
            <a:r>
              <a:rPr lang="en-US" dirty="0" smtClean="0">
                <a:latin typeface="Calibri" pitchFamily="34" charset="0"/>
                <a:cs typeface="Courier New"/>
              </a:rPr>
              <a:t>Signature recovery and verification: ignored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Proxy Credential Forgery Attack to 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 can create a fake a </a:t>
            </a:r>
            <a:r>
              <a:rPr lang="en-US" dirty="0" smtClean="0"/>
              <a:t>proxy credential (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’, N’) from </a:t>
            </a:r>
            <a:r>
              <a:rPr lang="en-US" dirty="0" smtClean="0"/>
              <a:t>his original one and give it to another person without the permission of OS</a:t>
            </a:r>
            <a:r>
              <a:rPr lang="en-US" dirty="0" smtClean="0"/>
              <a:t>   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’ = 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>
                <a:latin typeface="Calibri" pitchFamily="34" charset="0"/>
                <a:cs typeface="Courier New"/>
              </a:rPr>
              <a:t> </a:t>
            </a:r>
            <a:r>
              <a:rPr lang="en-US" dirty="0" smtClean="0">
                <a:latin typeface="Calibri" pitchFamily="34" charset="0"/>
                <a:cs typeface="Courier New"/>
              </a:rPr>
              <a:t>+ </a:t>
            </a:r>
            <a:r>
              <a:rPr lang="en-US" dirty="0" err="1" smtClean="0">
                <a:latin typeface="Calibri" pitchFamily="34" charset="0"/>
                <a:cs typeface="Courier New"/>
              </a:rPr>
              <a:t>d’Y_pub</a:t>
            </a:r>
            <a:r>
              <a:rPr lang="en-US" dirty="0" smtClean="0">
                <a:latin typeface="Calibri" pitchFamily="34" charset="0"/>
                <a:cs typeface="Courier New"/>
              </a:rPr>
              <a:t> = X_o + (</a:t>
            </a:r>
            <a:r>
              <a:rPr lang="en-US" dirty="0" err="1" smtClean="0">
                <a:latin typeface="Calibri" pitchFamily="34" charset="0"/>
                <a:cs typeface="Courier New"/>
              </a:rPr>
              <a:t>d+d</a:t>
            </a:r>
            <a:r>
              <a:rPr lang="en-US" dirty="0" smtClean="0">
                <a:latin typeface="Calibri" pitchFamily="34" charset="0"/>
                <a:cs typeface="Courier New"/>
              </a:rPr>
              <a:t>’)</a:t>
            </a:r>
            <a:r>
              <a:rPr lang="en-US" dirty="0" err="1" smtClean="0">
                <a:latin typeface="Calibri" pitchFamily="34" charset="0"/>
                <a:cs typeface="Courier New"/>
              </a:rPr>
              <a:t>Y_pub</a:t>
            </a:r>
            <a:r>
              <a:rPr lang="en-US" dirty="0" smtClean="0">
                <a:latin typeface="Calibri" pitchFamily="34" charset="0"/>
                <a:cs typeface="Courier New"/>
              </a:rPr>
              <a:t> </a:t>
            </a:r>
          </a:p>
          <a:p>
            <a:pPr lvl="1">
              <a:buNone/>
            </a:pPr>
            <a:r>
              <a:rPr lang="en-US" dirty="0">
                <a:latin typeface="Calibri" pitchFamily="34" charset="0"/>
                <a:cs typeface="Courier New"/>
              </a:rPr>
              <a:t> </a:t>
            </a:r>
            <a:r>
              <a:rPr lang="en-US" dirty="0" smtClean="0">
                <a:latin typeface="Calibri" pitchFamily="34" charset="0"/>
                <a:cs typeface="Courier New"/>
              </a:rPr>
              <a:t>       = X_o + </a:t>
            </a:r>
            <a:r>
              <a:rPr lang="en-US" dirty="0" err="1" smtClean="0">
                <a:latin typeface="Calibri" pitchFamily="34" charset="0"/>
                <a:cs typeface="Courier New"/>
              </a:rPr>
              <a:t>d”Y_pub</a:t>
            </a:r>
            <a:endParaRPr lang="en-US" dirty="0" smtClean="0">
              <a:latin typeface="Calibri" pitchFamily="34" charset="0"/>
              <a:cs typeface="Courier New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ourier New"/>
              </a:rPr>
              <a:t>N’ = N + </a:t>
            </a:r>
            <a:r>
              <a:rPr lang="en-US" dirty="0" err="1" smtClean="0">
                <a:latin typeface="Calibri" pitchFamily="34" charset="0"/>
                <a:cs typeface="Courier New"/>
              </a:rPr>
              <a:t>d’B</a:t>
            </a:r>
            <a:r>
              <a:rPr lang="en-US" dirty="0" smtClean="0">
                <a:latin typeface="Calibri" pitchFamily="34" charset="0"/>
                <a:cs typeface="Courier New"/>
              </a:rPr>
              <a:t> = dB + </a:t>
            </a:r>
            <a:r>
              <a:rPr lang="en-US" dirty="0" err="1" smtClean="0">
                <a:latin typeface="Calibri" pitchFamily="34" charset="0"/>
                <a:cs typeface="Courier New"/>
              </a:rPr>
              <a:t>d’B</a:t>
            </a:r>
            <a:r>
              <a:rPr lang="en-US" dirty="0" smtClean="0">
                <a:latin typeface="Calibri" pitchFamily="34" charset="0"/>
                <a:cs typeface="Courier New"/>
              </a:rPr>
              <a:t> = (</a:t>
            </a:r>
            <a:r>
              <a:rPr lang="en-US" dirty="0" err="1" smtClean="0">
                <a:latin typeface="Calibri" pitchFamily="34" charset="0"/>
                <a:cs typeface="Courier New"/>
              </a:rPr>
              <a:t>d+d</a:t>
            </a:r>
            <a:r>
              <a:rPr lang="en-US" dirty="0" smtClean="0">
                <a:latin typeface="Calibri" pitchFamily="34" charset="0"/>
                <a:cs typeface="Courier New"/>
              </a:rPr>
              <a:t>’)B </a:t>
            </a:r>
          </a:p>
          <a:p>
            <a:pPr lvl="1">
              <a:buNone/>
            </a:pPr>
            <a:r>
              <a:rPr lang="en-US" dirty="0">
                <a:latin typeface="Calibri" pitchFamily="34" charset="0"/>
                <a:cs typeface="Courier New"/>
              </a:rPr>
              <a:t> </a:t>
            </a:r>
            <a:r>
              <a:rPr lang="en-US" dirty="0" smtClean="0">
                <a:latin typeface="Calibri" pitchFamily="34" charset="0"/>
                <a:cs typeface="Courier New"/>
              </a:rPr>
              <a:t>       = </a:t>
            </a:r>
            <a:r>
              <a:rPr lang="en-US" dirty="0" err="1" smtClean="0">
                <a:latin typeface="Calibri" pitchFamily="34" charset="0"/>
                <a:cs typeface="Courier New"/>
              </a:rPr>
              <a:t>d”B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Proxy Credential Forgery Attack to 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fake credential (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’, N’) </a:t>
            </a:r>
            <a:r>
              <a:rPr lang="en-US" dirty="0" smtClean="0"/>
              <a:t>can pass the verification, since</a:t>
            </a:r>
          </a:p>
          <a:p>
            <a:pPr>
              <a:buNone/>
            </a:pPr>
            <a:r>
              <a:rPr lang="en-US" dirty="0" smtClean="0"/>
              <a:t>     e(B, 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’) = e(B, X_o + </a:t>
            </a:r>
            <a:r>
              <a:rPr lang="en-US" dirty="0" err="1" smtClean="0">
                <a:latin typeface="Calibri" pitchFamily="34" charset="0"/>
                <a:cs typeface="Courier New"/>
              </a:rPr>
              <a:t>d”Y_pub</a:t>
            </a:r>
            <a:r>
              <a:rPr lang="en-US" dirty="0" smtClean="0">
                <a:latin typeface="Calibri" pitchFamily="34" charset="0"/>
                <a:cs typeface="Courier New"/>
              </a:rPr>
              <a:t>)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cs typeface="Courier New"/>
              </a:rPr>
              <a:t> </a:t>
            </a:r>
            <a:r>
              <a:rPr lang="en-US" dirty="0" smtClean="0">
                <a:latin typeface="Calibri" pitchFamily="34" charset="0"/>
                <a:cs typeface="Courier New"/>
              </a:rPr>
              <a:t>                  = e(B, </a:t>
            </a:r>
            <a:r>
              <a:rPr lang="en-US" dirty="0" err="1" smtClean="0">
                <a:latin typeface="Calibri" pitchFamily="34" charset="0"/>
                <a:cs typeface="Courier New"/>
              </a:rPr>
              <a:t>sY_o</a:t>
            </a:r>
            <a:r>
              <a:rPr lang="en-US" dirty="0" smtClean="0">
                <a:latin typeface="Calibri" pitchFamily="34" charset="0"/>
                <a:cs typeface="Courier New"/>
              </a:rPr>
              <a:t> + </a:t>
            </a:r>
            <a:r>
              <a:rPr lang="en-US" dirty="0" err="1" smtClean="0">
                <a:latin typeface="Calibri" pitchFamily="34" charset="0"/>
                <a:cs typeface="Courier New"/>
              </a:rPr>
              <a:t>d”sB</a:t>
            </a:r>
            <a:r>
              <a:rPr lang="en-US" dirty="0" smtClean="0">
                <a:latin typeface="Calibri" pitchFamily="34" charset="0"/>
                <a:cs typeface="Courier New"/>
              </a:rPr>
              <a:t>)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cs typeface="Courier New"/>
              </a:rPr>
              <a:t> </a:t>
            </a:r>
            <a:r>
              <a:rPr lang="en-US" dirty="0" smtClean="0">
                <a:latin typeface="Calibri" pitchFamily="34" charset="0"/>
                <a:cs typeface="Courier New"/>
              </a:rPr>
              <a:t>                  = e(</a:t>
            </a:r>
            <a:r>
              <a:rPr lang="en-US" dirty="0" err="1" smtClean="0">
                <a:latin typeface="Calibri" pitchFamily="34" charset="0"/>
                <a:cs typeface="Courier New"/>
              </a:rPr>
              <a:t>sB</a:t>
            </a:r>
            <a:r>
              <a:rPr lang="en-US" dirty="0" smtClean="0">
                <a:latin typeface="Calibri" pitchFamily="34" charset="0"/>
                <a:cs typeface="Courier New"/>
              </a:rPr>
              <a:t>, Y_o + </a:t>
            </a:r>
            <a:r>
              <a:rPr lang="en-US" dirty="0" err="1" smtClean="0">
                <a:latin typeface="Calibri" pitchFamily="34" charset="0"/>
                <a:cs typeface="Courier New"/>
              </a:rPr>
              <a:t>d”B</a:t>
            </a:r>
            <a:r>
              <a:rPr lang="en-US" dirty="0" smtClean="0">
                <a:latin typeface="Calibri" pitchFamily="34" charset="0"/>
                <a:cs typeface="Courier New"/>
              </a:rPr>
              <a:t>)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cs typeface="Courier New"/>
              </a:rPr>
              <a:t> </a:t>
            </a:r>
            <a:r>
              <a:rPr lang="en-US" dirty="0" smtClean="0">
                <a:latin typeface="Calibri" pitchFamily="34" charset="0"/>
                <a:cs typeface="Courier New"/>
              </a:rPr>
              <a:t>                  = e(</a:t>
            </a:r>
            <a:r>
              <a:rPr lang="en-US" dirty="0" err="1" smtClean="0">
                <a:latin typeface="Calibri" pitchFamily="34" charset="0"/>
                <a:cs typeface="Courier New"/>
              </a:rPr>
              <a:t>Y_pub</a:t>
            </a:r>
            <a:r>
              <a:rPr lang="en-US" dirty="0" smtClean="0">
                <a:latin typeface="Calibri" pitchFamily="34" charset="0"/>
                <a:cs typeface="Courier New"/>
              </a:rPr>
              <a:t>,  Y_o + N’)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EA to Prevent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the way to create proxy credentials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ourier New"/>
              </a:rPr>
              <a:t>N = dB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 smtClean="0">
                <a:latin typeface="Calibri" pitchFamily="34" charset="0"/>
                <a:cs typeface="Courier New"/>
              </a:rPr>
              <a:t> = (x-coordinate of N)X_o + </a:t>
            </a:r>
            <a:r>
              <a:rPr lang="en-US" dirty="0" err="1" smtClean="0">
                <a:latin typeface="Calibri" pitchFamily="34" charset="0"/>
                <a:cs typeface="Courier New"/>
              </a:rPr>
              <a:t>dY_pub</a:t>
            </a:r>
            <a:r>
              <a:rPr lang="en-US" dirty="0" smtClean="0">
                <a:latin typeface="Calibri" pitchFamily="34" charset="0"/>
                <a:cs typeface="Courier New"/>
              </a:rPr>
              <a:t>  mod  q</a:t>
            </a:r>
          </a:p>
          <a:p>
            <a:r>
              <a:rPr lang="en-US" dirty="0" smtClean="0">
                <a:latin typeface="Calibri" pitchFamily="34" charset="0"/>
                <a:cs typeface="Courier New"/>
              </a:rPr>
              <a:t>Change the proxy credential verification to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ourier New"/>
              </a:rPr>
              <a:t>e</a:t>
            </a:r>
            <a:r>
              <a:rPr lang="en-US" dirty="0" smtClean="0">
                <a:latin typeface="Calibri" pitchFamily="34" charset="0"/>
                <a:cs typeface="Courier New"/>
              </a:rPr>
              <a:t>(B, </a:t>
            </a:r>
            <a:r>
              <a:rPr lang="el-GR" dirty="0" smtClean="0">
                <a:latin typeface="Calibri" pitchFamily="34" charset="0"/>
                <a:cs typeface="Courier New"/>
              </a:rPr>
              <a:t>σ</a:t>
            </a:r>
            <a:r>
              <a:rPr lang="en-US" dirty="0">
                <a:latin typeface="Calibri" pitchFamily="34" charset="0"/>
                <a:cs typeface="Courier New"/>
              </a:rPr>
              <a:t>)</a:t>
            </a:r>
            <a:r>
              <a:rPr lang="en-US" dirty="0" smtClean="0">
                <a:latin typeface="Calibri" pitchFamily="34" charset="0"/>
                <a:cs typeface="Courier New"/>
              </a:rPr>
              <a:t> ?= e(</a:t>
            </a:r>
            <a:r>
              <a:rPr lang="en-US" dirty="0" err="1" smtClean="0">
                <a:latin typeface="Calibri" pitchFamily="34" charset="0"/>
                <a:cs typeface="Courier New"/>
              </a:rPr>
              <a:t>Y_pub</a:t>
            </a:r>
            <a:r>
              <a:rPr lang="en-US" dirty="0" smtClean="0">
                <a:latin typeface="Calibri" pitchFamily="34" charset="0"/>
                <a:cs typeface="Courier New"/>
              </a:rPr>
              <a:t>,  (x-coordinate of N)Y_o +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</a:t>
            </a:r>
            <a:r>
              <a:rPr lang="en-US" dirty="0" err="1" smtClean="0"/>
              <a:t>Signcryption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Signcryption</a:t>
            </a:r>
            <a:r>
              <a:rPr lang="en-US" dirty="0" smtClean="0"/>
              <a:t>: combining two words – Signature and Encryption.</a:t>
            </a:r>
          </a:p>
          <a:p>
            <a:r>
              <a:rPr lang="en-US" dirty="0" smtClean="0"/>
              <a:t>Proxy </a:t>
            </a:r>
            <a:r>
              <a:rPr lang="en-US" dirty="0" err="1" smtClean="0"/>
              <a:t>Signcryption</a:t>
            </a:r>
            <a:r>
              <a:rPr lang="en-US" dirty="0" smtClean="0"/>
              <a:t>: proxy signs and encrypts a message in one scheme.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Protect the confidentiality of the signed messages from eavesdroppers. </a:t>
            </a:r>
          </a:p>
          <a:p>
            <a:r>
              <a:rPr lang="en-US" dirty="0" smtClean="0"/>
              <a:t>Applications: online proxy auction or online contract signing by an authorized proxy.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to LWHY, the modified LWHY adds 1 modular multiplication (MM) and 1 point multiplication </a:t>
            </a:r>
            <a:r>
              <a:rPr lang="en-US" dirty="0"/>
              <a:t>(</a:t>
            </a:r>
            <a:r>
              <a:rPr lang="en-US" dirty="0" smtClean="0"/>
              <a:t>PM) in G1</a:t>
            </a:r>
          </a:p>
          <a:p>
            <a:pPr lvl="1"/>
            <a:r>
              <a:rPr lang="en-US" dirty="0" smtClean="0"/>
              <a:t>Both LWHY/modified LWHY requires 4 bilinear pairing (BP) operations</a:t>
            </a:r>
          </a:p>
          <a:p>
            <a:pPr lvl="1"/>
            <a:r>
              <a:rPr lang="en-US" dirty="0" smtClean="0"/>
              <a:t>1 BP is about 11,110 MM</a:t>
            </a:r>
          </a:p>
          <a:p>
            <a:pPr lvl="1"/>
            <a:r>
              <a:rPr lang="en-US" dirty="0" smtClean="0"/>
              <a:t>1PM is about a few hundred MM</a:t>
            </a:r>
          </a:p>
          <a:p>
            <a:r>
              <a:rPr lang="en-US" dirty="0" smtClean="0"/>
              <a:t>Comparing to EA, the modified EA adds 3 PM </a:t>
            </a:r>
          </a:p>
          <a:p>
            <a:pPr lvl="1"/>
            <a:r>
              <a:rPr lang="en-US" dirty="0" smtClean="0"/>
              <a:t>Both EA/modified EA require 8 BP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</a:t>
            </a:r>
            <a:r>
              <a:rPr lang="en-US" dirty="0" err="1" smtClean="0"/>
              <a:t>Signcryption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entities involved: original signer (OS), proxy signer (PS) and signature verifier (SV).</a:t>
            </a:r>
          </a:p>
          <a:p>
            <a:r>
              <a:rPr lang="en-US" dirty="0" smtClean="0"/>
              <a:t>Scenario: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OS delegates his signing right to PS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PS, on behave of OS, signs and encrypts a message to SV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SV recovers and verifies the message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</a:t>
            </a:r>
            <a:r>
              <a:rPr lang="en-US" dirty="0" err="1" smtClean="0"/>
              <a:t>Signcryption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cryptosystem with five phases: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Cryptosystem setup (by Key Generation Center)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Proxy credential generation (by OS)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Proxy credential verification (by PS)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Signcrypted message generation (by PS)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Signature recovery and verification (by SV)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</a:t>
            </a:r>
            <a:r>
              <a:rPr lang="en-US" dirty="0" err="1" smtClean="0"/>
              <a:t>Signcryption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Security requirement: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Proxy credential non-repudiation: OS cannot deny a proxy credential issued by him/her later.</a:t>
            </a:r>
          </a:p>
          <a:p>
            <a:pPr lvl="2"/>
            <a:r>
              <a:rPr lang="en-US" dirty="0" smtClean="0"/>
              <a:t>Require proxy credential </a:t>
            </a:r>
            <a:r>
              <a:rPr lang="en-US" dirty="0" err="1" smtClean="0"/>
              <a:t>unforgeability</a:t>
            </a:r>
            <a:endParaRPr lang="en-US" dirty="0" smtClean="0"/>
          </a:p>
          <a:p>
            <a:pPr lvl="2"/>
            <a:r>
              <a:rPr lang="en-US" dirty="0" smtClean="0"/>
              <a:t>Require correct proxy credential generation/verification algorithms</a:t>
            </a:r>
          </a:p>
          <a:p>
            <a:pPr lvl="2"/>
            <a:r>
              <a:rPr lang="en-US" dirty="0" smtClean="0"/>
              <a:t>If OS denies a proxy credential, a trusted third party should resolve the conflict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</a:t>
            </a:r>
            <a:r>
              <a:rPr lang="en-US" dirty="0" err="1" smtClean="0"/>
              <a:t>Signcryption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Security requirement: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Signcrypted message non-repudiation: PS cannot deny a signcrypted message from him/her later</a:t>
            </a:r>
          </a:p>
          <a:p>
            <a:pPr lvl="2"/>
            <a:r>
              <a:rPr lang="en-US" dirty="0" smtClean="0"/>
              <a:t>Require signcrypted message </a:t>
            </a:r>
            <a:r>
              <a:rPr lang="en-US" dirty="0" err="1" smtClean="0"/>
              <a:t>unforgeability</a:t>
            </a:r>
            <a:endParaRPr lang="en-US" dirty="0" smtClean="0"/>
          </a:p>
          <a:p>
            <a:pPr lvl="2"/>
            <a:r>
              <a:rPr lang="en-US" dirty="0" smtClean="0"/>
              <a:t>Require correct signcrypted message generation/verification  algorithms</a:t>
            </a:r>
          </a:p>
          <a:p>
            <a:pPr lvl="2"/>
            <a:r>
              <a:rPr lang="en-US" dirty="0" smtClean="0"/>
              <a:t>If OS/PS later denies a signcrypted message, a trusted third party should resolve the conflict.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Proxy Credential Forgery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attack tries to </a:t>
            </a:r>
            <a:r>
              <a:rPr lang="en-US" dirty="0" err="1" smtClean="0"/>
              <a:t>cryptanalyzing</a:t>
            </a:r>
            <a:r>
              <a:rPr lang="en-US" dirty="0" smtClean="0"/>
              <a:t> the proxy credential and find a way to generate a fake credential which can pass the verification process. </a:t>
            </a:r>
          </a:p>
          <a:p>
            <a:r>
              <a:rPr lang="en-US" dirty="0" smtClean="0"/>
              <a:t>If a proxy credential can be forged, then the scheme will not have non-repudiation property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proxy </a:t>
            </a:r>
            <a:r>
              <a:rPr lang="en-US" dirty="0" err="1" smtClean="0"/>
              <a:t>signcryption</a:t>
            </a:r>
            <a:r>
              <a:rPr lang="en-US" dirty="0" smtClean="0"/>
              <a:t> schemes were designed based on “bilinear pairings”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Two cyclic groups (G1, +) and (G2, x), B is a generator of G1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 bilinear map e: G1</a:t>
            </a:r>
            <a:r>
              <a:rPr lang="en-US" dirty="0" smtClean="0">
                <a:latin typeface="Times New Roman"/>
                <a:cs typeface="Times New Roman"/>
              </a:rPr>
              <a:t>×</a:t>
            </a:r>
            <a:r>
              <a:rPr lang="en-US" dirty="0" smtClean="0"/>
              <a:t>G1 </a:t>
            </a:r>
            <a:r>
              <a:rPr lang="en-US" dirty="0" smtClean="0">
                <a:sym typeface="Wingdings" pitchFamily="2" charset="2"/>
              </a:rPr>
              <a:t> G2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X</a:t>
            </a:r>
            <a:r>
              <a:rPr lang="en-US" dirty="0" smtClean="0"/>
              <a:t>, Y, Z in G1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e(X,Y) = e(Y,X)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e(</a:t>
            </a:r>
            <a:r>
              <a:rPr lang="en-US" dirty="0" err="1" smtClean="0"/>
              <a:t>aX</a:t>
            </a:r>
            <a:r>
              <a:rPr lang="en-US" dirty="0" smtClean="0"/>
              <a:t>, </a:t>
            </a:r>
            <a:r>
              <a:rPr lang="en-US" dirty="0" err="1" smtClean="0"/>
              <a:t>bY</a:t>
            </a:r>
            <a:r>
              <a:rPr lang="en-US" dirty="0" smtClean="0"/>
              <a:t>) = e(X,Y)^{</a:t>
            </a:r>
            <a:r>
              <a:rPr lang="en-US" dirty="0" err="1" smtClean="0"/>
              <a:t>ab</a:t>
            </a: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smtClean="0"/>
              <a:t>    e(X,Y+Z) = e(X,Y)e(X,Z)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 smtClean="0"/>
              <a:t>Given X and Y, e(X,Y) can be computed in poly-time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Given B, </a:t>
            </a:r>
            <a:r>
              <a:rPr lang="en-US" dirty="0" err="1" smtClean="0"/>
              <a:t>aB</a:t>
            </a:r>
            <a:r>
              <a:rPr lang="en-US" dirty="0" smtClean="0"/>
              <a:t> and </a:t>
            </a:r>
            <a:r>
              <a:rPr lang="en-US" dirty="0" err="1" smtClean="0"/>
              <a:t>bB</a:t>
            </a:r>
            <a:r>
              <a:rPr lang="en-US" dirty="0" smtClean="0"/>
              <a:t>, it’s hard to compute </a:t>
            </a:r>
            <a:r>
              <a:rPr lang="en-US" dirty="0" err="1" smtClean="0"/>
              <a:t>abB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Given B,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bB</a:t>
            </a:r>
            <a:r>
              <a:rPr lang="en-US" dirty="0" smtClean="0"/>
              <a:t>, </a:t>
            </a:r>
            <a:r>
              <a:rPr lang="en-US" dirty="0" err="1" smtClean="0"/>
              <a:t>cB</a:t>
            </a:r>
            <a:r>
              <a:rPr lang="en-US" dirty="0" smtClean="0"/>
              <a:t>, it’s hard to identify an element h in G2 such that h = e(B,B)^{</a:t>
            </a:r>
            <a:r>
              <a:rPr lang="en-US" dirty="0" err="1" smtClean="0"/>
              <a:t>abc</a:t>
            </a: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2894</TotalTime>
  <Words>1179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Proxy Credential Forgery Attack to Two Proxy Signcryption Schemes</vt:lpstr>
      <vt:lpstr>Proxy Signcryption</vt:lpstr>
      <vt:lpstr>Proxy Signcryption</vt:lpstr>
      <vt:lpstr>Proxy Signcryption</vt:lpstr>
      <vt:lpstr>Proxy Signcryption</vt:lpstr>
      <vt:lpstr>Proxy Signcryption </vt:lpstr>
      <vt:lpstr>Proxy Credential Forgery attack</vt:lpstr>
      <vt:lpstr>Math Background</vt:lpstr>
      <vt:lpstr>Math Background</vt:lpstr>
      <vt:lpstr>LWXY Scheme</vt:lpstr>
      <vt:lpstr>LWXY Scheme</vt:lpstr>
      <vt:lpstr>Proxy Credential Forgery Attack to LWXY</vt:lpstr>
      <vt:lpstr>Proxy Credential Forgery Attack to LWXY</vt:lpstr>
      <vt:lpstr>Modify LWHY to Prevent The Attack</vt:lpstr>
      <vt:lpstr>EA Scheme</vt:lpstr>
      <vt:lpstr>EA Scheme</vt:lpstr>
      <vt:lpstr>Proxy Credential Forgery Attack to EA </vt:lpstr>
      <vt:lpstr>Proxy Credential Forgery Attack to EA </vt:lpstr>
      <vt:lpstr>Modify EA to Prevent Attack</vt:lpstr>
      <vt:lpstr>Efficiency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Proxy Credential Forgery Attack to Two Proxy Signcryption Schemes</dc:title>
  <dc:creator>jhyeh</dc:creator>
  <cp:lastModifiedBy>jhyeh</cp:lastModifiedBy>
  <cp:revision>26</cp:revision>
  <dcterms:created xsi:type="dcterms:W3CDTF">2012-11-27T19:44:00Z</dcterms:created>
  <dcterms:modified xsi:type="dcterms:W3CDTF">2012-11-29T19:58:11Z</dcterms:modified>
</cp:coreProperties>
</file>