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4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12EB-CEA7-4C3D-B85D-162972FB434C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8DC6-3B96-4E5E-B5DD-B489D3F37A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12EB-CEA7-4C3D-B85D-162972FB434C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8DC6-3B96-4E5E-B5DD-B489D3F37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12EB-CEA7-4C3D-B85D-162972FB434C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8DC6-3B96-4E5E-B5DD-B489D3F37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12EB-CEA7-4C3D-B85D-162972FB434C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8DC6-3B96-4E5E-B5DD-B489D3F37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12EB-CEA7-4C3D-B85D-162972FB434C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8DC6-3B96-4E5E-B5DD-B489D3F37A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12EB-CEA7-4C3D-B85D-162972FB434C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8DC6-3B96-4E5E-B5DD-B489D3F37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12EB-CEA7-4C3D-B85D-162972FB434C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8DC6-3B96-4E5E-B5DD-B489D3F37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12EB-CEA7-4C3D-B85D-162972FB434C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8DC6-3B96-4E5E-B5DD-B489D3F37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12EB-CEA7-4C3D-B85D-162972FB434C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8DC6-3B96-4E5E-B5DD-B489D3F37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12EB-CEA7-4C3D-B85D-162972FB434C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8DC6-3B96-4E5E-B5DD-B489D3F37A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12EB-CEA7-4C3D-B85D-162972FB434C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CD8DC6-3B96-4E5E-B5DD-B489D3F37A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712EB-CEA7-4C3D-B85D-162972FB434C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CD8DC6-3B96-4E5E-B5DD-B489D3F37AB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2.bin"/><Relationship Id="rId3" Type="http://schemas.openxmlformats.org/officeDocument/2006/relationships/oleObject" Target="../embeddings/oleObject25.bin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1.wmf"/><Relationship Id="rId5" Type="http://schemas.openxmlformats.org/officeDocument/2006/relationships/image" Target="../media/image36.png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5.wmf"/><Relationship Id="rId4" Type="http://schemas.openxmlformats.org/officeDocument/2006/relationships/image" Target="../media/image28.wmf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Security Vulnerability in Identity-based Public Key Cryptosystems from Pairings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</a:t>
            </a:r>
            <a:r>
              <a:rPr lang="en-US" dirty="0" err="1" smtClean="0"/>
              <a:t>Jyh</a:t>
            </a:r>
            <a:r>
              <a:rPr lang="en-US" dirty="0" smtClean="0"/>
              <a:t>-haw </a:t>
            </a:r>
            <a:r>
              <a:rPr lang="en-US" dirty="0" err="1" smtClean="0"/>
              <a:t>Yeh</a:t>
            </a:r>
            <a:endParaRPr lang="en-US" dirty="0" smtClean="0"/>
          </a:p>
          <a:p>
            <a:r>
              <a:rPr lang="en-US" dirty="0" smtClean="0"/>
              <a:t>Boise State University</a:t>
            </a:r>
          </a:p>
          <a:p>
            <a:r>
              <a:rPr lang="en-US" dirty="0" smtClean="0"/>
              <a:t>ICIKM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54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Security Vulnerability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example, the implementer can </a:t>
            </a:r>
            <a:r>
              <a:rPr lang="en-US" dirty="0" smtClean="0"/>
              <a:t>construct      as </a:t>
            </a:r>
            <a:r>
              <a:rPr lang="en-US" dirty="0" smtClean="0"/>
              <a:t>follows: </a:t>
            </a:r>
          </a:p>
          <a:p>
            <a:pPr lvl="1"/>
            <a:r>
              <a:rPr lang="en-US" dirty="0" smtClean="0"/>
              <a:t>Use a traditional hash function</a:t>
            </a:r>
          </a:p>
          <a:p>
            <a:pPr lvl="1"/>
            <a:r>
              <a:rPr lang="en-US" dirty="0" smtClean="0"/>
              <a:t>Let </a:t>
            </a:r>
          </a:p>
          <a:p>
            <a:pPr lvl="1"/>
            <a:r>
              <a:rPr lang="en-US" dirty="0" smtClean="0"/>
              <a:t>It can be proven that since      satisfies the four hash function properties,      also satisfies the four hash properties.</a:t>
            </a:r>
          </a:p>
          <a:p>
            <a:pPr lvl="1"/>
            <a:r>
              <a:rPr lang="en-US" dirty="0" smtClean="0"/>
              <a:t>Using such      in IDPKC to generate public keys is not secure.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238192"/>
              </p:ext>
            </p:extLst>
          </p:nvPr>
        </p:nvGraphicFramePr>
        <p:xfrm>
          <a:off x="7213600" y="2057400"/>
          <a:ext cx="3302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3" imgW="203040" imgH="215640" progId="Equation.3">
                  <p:embed/>
                </p:oleObj>
              </mc:Choice>
              <mc:Fallback>
                <p:oleObj name="Equation" r:id="rId3" imgW="20304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600" y="2057400"/>
                        <a:ext cx="3302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50097"/>
              </p:ext>
            </p:extLst>
          </p:nvPr>
        </p:nvGraphicFramePr>
        <p:xfrm>
          <a:off x="5334000" y="2895600"/>
          <a:ext cx="152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5" imgW="1015920" imgH="253800" progId="Equation.3">
                  <p:embed/>
                </p:oleObj>
              </mc:Choice>
              <mc:Fallback>
                <p:oleObj name="Equation" r:id="rId5" imgW="10159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0" y="2895600"/>
                        <a:ext cx="15240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9649535"/>
              </p:ext>
            </p:extLst>
          </p:nvPr>
        </p:nvGraphicFramePr>
        <p:xfrm>
          <a:off x="1752600" y="3352800"/>
          <a:ext cx="23431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7" imgW="1562040" imgH="228600" progId="Equation.3">
                  <p:embed/>
                </p:oleObj>
              </mc:Choice>
              <mc:Fallback>
                <p:oleObj name="Equation" r:id="rId7" imgW="1562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52600" y="3352800"/>
                        <a:ext cx="234315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304324"/>
              </p:ext>
            </p:extLst>
          </p:nvPr>
        </p:nvGraphicFramePr>
        <p:xfrm>
          <a:off x="4641112" y="3760382"/>
          <a:ext cx="3508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9" imgW="215640" imgH="228600" progId="Equation.3">
                  <p:embed/>
                </p:oleObj>
              </mc:Choice>
              <mc:Fallback>
                <p:oleObj name="Equation" r:id="rId9" imgW="2156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112" y="3760382"/>
                        <a:ext cx="35083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820555"/>
              </p:ext>
            </p:extLst>
          </p:nvPr>
        </p:nvGraphicFramePr>
        <p:xfrm>
          <a:off x="3810000" y="4114800"/>
          <a:ext cx="3302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11" imgW="203024" imgH="215713" progId="Equation.3">
                  <p:embed/>
                </p:oleObj>
              </mc:Choice>
              <mc:Fallback>
                <p:oleObj name="Equation" r:id="rId11" imgW="203024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114800"/>
                        <a:ext cx="3302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539457"/>
              </p:ext>
            </p:extLst>
          </p:nvPr>
        </p:nvGraphicFramePr>
        <p:xfrm>
          <a:off x="2667000" y="4953000"/>
          <a:ext cx="3302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12" imgW="203024" imgH="215713" progId="Equation.3">
                  <p:embed/>
                </p:oleObj>
              </mc:Choice>
              <mc:Fallback>
                <p:oleObj name="Equation" r:id="rId12" imgW="203024" imgH="2157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953000"/>
                        <a:ext cx="3302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624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Security Vulnerability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Adversary      can derive     </a:t>
            </a:r>
            <a:r>
              <a:rPr lang="en-US" dirty="0" smtClean="0"/>
              <a:t> private </a:t>
            </a:r>
            <a:r>
              <a:rPr lang="en-US" dirty="0" smtClean="0"/>
              <a:t>key by first computing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Since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    can derive     private key by computing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181303"/>
              </p:ext>
            </p:extLst>
          </p:nvPr>
        </p:nvGraphicFramePr>
        <p:xfrm>
          <a:off x="2336800" y="2057400"/>
          <a:ext cx="330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3" imgW="203040" imgH="241200" progId="Equation.3">
                  <p:embed/>
                </p:oleObj>
              </mc:Choice>
              <mc:Fallback>
                <p:oleObj name="Equation" r:id="rId3" imgW="2030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6800" y="2057400"/>
                        <a:ext cx="330200" cy="39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522982"/>
              </p:ext>
            </p:extLst>
          </p:nvPr>
        </p:nvGraphicFramePr>
        <p:xfrm>
          <a:off x="4267200" y="2057400"/>
          <a:ext cx="3095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5" imgW="190440" imgH="228600" progId="Equation.3">
                  <p:embed/>
                </p:oleObj>
              </mc:Choice>
              <mc:Fallback>
                <p:oleObj name="Equation" r:id="rId5" imgW="1904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057400"/>
                        <a:ext cx="30956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906821"/>
              </p:ext>
            </p:extLst>
          </p:nvPr>
        </p:nvGraphicFramePr>
        <p:xfrm>
          <a:off x="2590800" y="2286000"/>
          <a:ext cx="18288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7" imgW="1218960" imgH="444240" progId="Equation.3">
                  <p:embed/>
                </p:oleObj>
              </mc:Choice>
              <mc:Fallback>
                <p:oleObj name="Equation" r:id="rId7" imgW="121896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90800" y="2286000"/>
                        <a:ext cx="1828800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705938"/>
              </p:ext>
            </p:extLst>
          </p:nvPr>
        </p:nvGraphicFramePr>
        <p:xfrm>
          <a:off x="1752600" y="3276600"/>
          <a:ext cx="6400800" cy="66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9" imgW="4267080" imgH="444240" progId="Equation.3">
                  <p:embed/>
                </p:oleObj>
              </mc:Choice>
              <mc:Fallback>
                <p:oleObj name="Equation" r:id="rId9" imgW="42670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52600" y="3276600"/>
                        <a:ext cx="6400800" cy="665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359756"/>
              </p:ext>
            </p:extLst>
          </p:nvPr>
        </p:nvGraphicFramePr>
        <p:xfrm>
          <a:off x="838200" y="4343400"/>
          <a:ext cx="330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11" imgW="203040" imgH="241200" progId="Equation.3">
                  <p:embed/>
                </p:oleObj>
              </mc:Choice>
              <mc:Fallback>
                <p:oleObj name="Equation" r:id="rId11" imgW="20304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3302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808168"/>
              </p:ext>
            </p:extLst>
          </p:nvPr>
        </p:nvGraphicFramePr>
        <p:xfrm>
          <a:off x="990600" y="4724400"/>
          <a:ext cx="2590800" cy="451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13" imgW="1384200" imgH="241200" progId="Equation.3">
                  <p:embed/>
                </p:oleObj>
              </mc:Choice>
              <mc:Fallback>
                <p:oleObj name="Equation" r:id="rId13" imgW="13842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90600" y="4724400"/>
                        <a:ext cx="2590800" cy="4516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330953"/>
              </p:ext>
            </p:extLst>
          </p:nvPr>
        </p:nvGraphicFramePr>
        <p:xfrm>
          <a:off x="2743200" y="4343400"/>
          <a:ext cx="3095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Equation" r:id="rId15" imgW="190440" imgH="228600" progId="Equation.3">
                  <p:embed/>
                </p:oleObj>
              </mc:Choice>
              <mc:Fallback>
                <p:oleObj name="Equation" r:id="rId15" imgW="1904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343400"/>
                        <a:ext cx="3095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2059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Points out the potential security vulnerability of common IDPKC using pairings.</a:t>
            </a:r>
          </a:p>
          <a:p>
            <a:r>
              <a:rPr lang="en-US" dirty="0" smtClean="0"/>
              <a:t>To avoid the vulnerability, </a:t>
            </a:r>
            <a:r>
              <a:rPr lang="en-US" dirty="0" smtClean="0"/>
              <a:t>the paper defines another property for the hash function </a:t>
            </a:r>
            <a:r>
              <a:rPr lang="en-US" dirty="0" smtClean="0"/>
              <a:t>used in </a:t>
            </a:r>
            <a:r>
              <a:rPr lang="en-US" dirty="0" smtClean="0"/>
              <a:t>IDPKC to generate the public key.</a:t>
            </a:r>
          </a:p>
          <a:p>
            <a:pPr lvl="1"/>
            <a:r>
              <a:rPr lang="en-US" dirty="0" smtClean="0"/>
              <a:t>Ratio resistance: Given any two public </a:t>
            </a:r>
            <a:r>
              <a:rPr lang="en-US" dirty="0" smtClean="0"/>
              <a:t>keys            </a:t>
            </a:r>
            <a:r>
              <a:rPr lang="en-US" dirty="0" smtClean="0"/>
              <a:t>, it’s hard to find the ratio     such that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963309"/>
              </p:ext>
            </p:extLst>
          </p:nvPr>
        </p:nvGraphicFramePr>
        <p:xfrm>
          <a:off x="6853990" y="4114800"/>
          <a:ext cx="84221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3" imgW="533160" imgH="241200" progId="Equation.3">
                  <p:embed/>
                </p:oleObj>
              </mc:Choice>
              <mc:Fallback>
                <p:oleObj name="Equation" r:id="rId3" imgW="533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3990" y="4114800"/>
                        <a:ext cx="84221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066908"/>
              </p:ext>
            </p:extLst>
          </p:nvPr>
        </p:nvGraphicFramePr>
        <p:xfrm>
          <a:off x="3962400" y="4572000"/>
          <a:ext cx="2286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5" imgW="114120" imgH="139680" progId="Equation.3">
                  <p:embed/>
                </p:oleObj>
              </mc:Choice>
              <mc:Fallback>
                <p:oleObj name="Equation" r:id="rId5" imgW="1141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62400" y="4572000"/>
                        <a:ext cx="2286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749092"/>
              </p:ext>
            </p:extLst>
          </p:nvPr>
        </p:nvGraphicFramePr>
        <p:xfrm>
          <a:off x="5638800" y="4495800"/>
          <a:ext cx="914400" cy="394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7" imgW="558720" imgH="241200" progId="Equation.3">
                  <p:embed/>
                </p:oleObj>
              </mc:Choice>
              <mc:Fallback>
                <p:oleObj name="Equation" r:id="rId7" imgW="55872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495800"/>
                        <a:ext cx="914400" cy="394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73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Identity-based Public Key Cryptosystems (IDPKC)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know the other party’s public key is a valid one?</a:t>
            </a:r>
          </a:p>
          <a:p>
            <a:pPr lvl="1"/>
            <a:r>
              <a:rPr lang="en-US" dirty="0" smtClean="0"/>
              <a:t>Traditional PKC requires a certificate authority (CA) to issue a public key certificate. With the certificate, the key can be verified.</a:t>
            </a:r>
          </a:p>
          <a:p>
            <a:pPr lvl="1"/>
            <a:r>
              <a:rPr lang="en-US" dirty="0" smtClean="0"/>
              <a:t>IDPKC: all public keys are generated based on the owner’s identity. Thus, no CA required.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IDPKC from Pairings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Setup: A PKG (public key generator)</a:t>
            </a:r>
          </a:p>
          <a:p>
            <a:pPr lvl="1"/>
            <a:r>
              <a:rPr lang="en-US" dirty="0" smtClean="0"/>
              <a:t>Additive group           , order    , a generator </a:t>
            </a:r>
          </a:p>
          <a:p>
            <a:pPr lvl="1"/>
            <a:r>
              <a:rPr lang="en-US" dirty="0" smtClean="0"/>
              <a:t>Multiplicative group          , order </a:t>
            </a:r>
          </a:p>
          <a:p>
            <a:pPr lvl="1"/>
            <a:r>
              <a:rPr lang="en-US" dirty="0" smtClean="0"/>
              <a:t>A bilinear map    </a:t>
            </a:r>
          </a:p>
          <a:p>
            <a:pPr lvl="1"/>
            <a:r>
              <a:rPr lang="en-US" dirty="0" smtClean="0"/>
              <a:t>System private key s, system public key</a:t>
            </a:r>
          </a:p>
          <a:p>
            <a:pPr lvl="1"/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9809108"/>
              </p:ext>
            </p:extLst>
          </p:nvPr>
        </p:nvGraphicFramePr>
        <p:xfrm>
          <a:off x="3124200" y="2438400"/>
          <a:ext cx="82923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3" imgW="469800" imgH="215640" progId="Equation.3">
                  <p:embed/>
                </p:oleObj>
              </mc:Choice>
              <mc:Fallback>
                <p:oleObj name="Equation" r:id="rId3" imgW="469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438400"/>
                        <a:ext cx="82923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110915"/>
              </p:ext>
            </p:extLst>
          </p:nvPr>
        </p:nvGraphicFramePr>
        <p:xfrm>
          <a:off x="3276600" y="3352800"/>
          <a:ext cx="1543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5" imgW="990360" imgH="215640" progId="Equation.3">
                  <p:embed/>
                </p:oleObj>
              </mc:Choice>
              <mc:Fallback>
                <p:oleObj name="Equation" r:id="rId5" imgW="9903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6600" y="3352800"/>
                        <a:ext cx="15430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112804"/>
              </p:ext>
            </p:extLst>
          </p:nvPr>
        </p:nvGraphicFramePr>
        <p:xfrm>
          <a:off x="3886200" y="2895600"/>
          <a:ext cx="732491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Equation" r:id="rId7" imgW="469800" imgH="215640" progId="Equation.3">
                  <p:embed/>
                </p:oleObj>
              </mc:Choice>
              <mc:Fallback>
                <p:oleObj name="Equation" r:id="rId7" imgW="469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86200" y="2895600"/>
                        <a:ext cx="732491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226490"/>
              </p:ext>
            </p:extLst>
          </p:nvPr>
        </p:nvGraphicFramePr>
        <p:xfrm>
          <a:off x="6400800" y="3810000"/>
          <a:ext cx="1383631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9" imgW="876240" imgH="241200" progId="Equation.3">
                  <p:embed/>
                </p:oleObj>
              </mc:Choice>
              <mc:Fallback>
                <p:oleObj name="Equation" r:id="rId9" imgW="8762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00800" y="3810000"/>
                        <a:ext cx="1383631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881795"/>
              </p:ext>
            </p:extLst>
          </p:nvPr>
        </p:nvGraphicFramePr>
        <p:xfrm>
          <a:off x="1219200" y="4191000"/>
          <a:ext cx="342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Equation" r:id="rId11" imgW="2095200" imgH="253800" progId="Equation.3">
                  <p:embed/>
                </p:oleObj>
              </mc:Choice>
              <mc:Fallback>
                <p:oleObj name="Equation" r:id="rId11" imgW="20952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19200" y="4191000"/>
                        <a:ext cx="3429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399079"/>
              </p:ext>
            </p:extLst>
          </p:nvPr>
        </p:nvGraphicFramePr>
        <p:xfrm>
          <a:off x="4876800" y="2514600"/>
          <a:ext cx="2344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Equation" r:id="rId13" imgW="126720" imgH="164880" progId="Equation.3">
                  <p:embed/>
                </p:oleObj>
              </mc:Choice>
              <mc:Fallback>
                <p:oleObj name="Equation" r:id="rId13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76800" y="2514600"/>
                        <a:ext cx="234462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627848"/>
              </p:ext>
            </p:extLst>
          </p:nvPr>
        </p:nvGraphicFramePr>
        <p:xfrm>
          <a:off x="6781800" y="2514600"/>
          <a:ext cx="281354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15" imgW="152280" imgH="164880" progId="Equation.3">
                  <p:embed/>
                </p:oleObj>
              </mc:Choice>
              <mc:Fallback>
                <p:oleObj name="Equation" r:id="rId15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781800" y="2514600"/>
                        <a:ext cx="281354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991945"/>
              </p:ext>
            </p:extLst>
          </p:nvPr>
        </p:nvGraphicFramePr>
        <p:xfrm>
          <a:off x="5562600" y="2971800"/>
          <a:ext cx="2349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Equation" r:id="rId17" imgW="126720" imgH="164880" progId="Equation.3">
                  <p:embed/>
                </p:oleObj>
              </mc:Choice>
              <mc:Fallback>
                <p:oleObj name="Equation" r:id="rId17" imgW="126720" imgH="1648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971800"/>
                        <a:ext cx="2349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778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Bilinear Pairings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Bilinearity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Non-degeneracy:</a:t>
            </a:r>
          </a:p>
          <a:p>
            <a:r>
              <a:rPr lang="en-US" dirty="0" smtClean="0"/>
              <a:t>Computability: it’s efficient to compute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789697"/>
              </p:ext>
            </p:extLst>
          </p:nvPr>
        </p:nvGraphicFramePr>
        <p:xfrm>
          <a:off x="2590800" y="2057400"/>
          <a:ext cx="2902284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3" imgW="2120760" imgH="965160" progId="Equation.3">
                  <p:embed/>
                </p:oleObj>
              </mc:Choice>
              <mc:Fallback>
                <p:oleObj name="Equation" r:id="rId3" imgW="2120760" imgH="965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2057400"/>
                        <a:ext cx="2902284" cy="132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131627"/>
              </p:ext>
            </p:extLst>
          </p:nvPr>
        </p:nvGraphicFramePr>
        <p:xfrm>
          <a:off x="3505200" y="3505200"/>
          <a:ext cx="3860426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5" imgW="2476440" imgH="215640" progId="Equation.3">
                  <p:embed/>
                </p:oleObj>
              </mc:Choice>
              <mc:Fallback>
                <p:oleObj name="Equation" r:id="rId5" imgW="24764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3505200"/>
                        <a:ext cx="3860426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101471"/>
              </p:ext>
            </p:extLst>
          </p:nvPr>
        </p:nvGraphicFramePr>
        <p:xfrm>
          <a:off x="3276600" y="4419600"/>
          <a:ext cx="219635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7" imgW="1244520" imgH="215640" progId="Equation.3">
                  <p:embed/>
                </p:oleObj>
              </mc:Choice>
              <mc:Fallback>
                <p:oleObj name="Equation" r:id="rId7" imgW="12445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76600" y="4419600"/>
                        <a:ext cx="2196353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713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IDPKC from Pairings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Generation: for each user</a:t>
            </a:r>
          </a:p>
          <a:p>
            <a:pPr lvl="1"/>
            <a:r>
              <a:rPr lang="en-US" dirty="0" smtClean="0"/>
              <a:t>Public key                 , private key</a:t>
            </a:r>
          </a:p>
          <a:p>
            <a:pPr lvl="1"/>
            <a:r>
              <a:rPr lang="en-US" dirty="0" smtClean="0"/>
              <a:t>Both keys are points in  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6125337"/>
              </p:ext>
            </p:extLst>
          </p:nvPr>
        </p:nvGraphicFramePr>
        <p:xfrm>
          <a:off x="5105400" y="2057400"/>
          <a:ext cx="323850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3" imgW="190440" imgH="228600" progId="Equation.3">
                  <p:embed/>
                </p:oleObj>
              </mc:Choice>
              <mc:Fallback>
                <p:oleObj name="Equation" r:id="rId3" imgW="190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0" y="2057400"/>
                        <a:ext cx="323850" cy="388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570505"/>
              </p:ext>
            </p:extLst>
          </p:nvPr>
        </p:nvGraphicFramePr>
        <p:xfrm>
          <a:off x="2590800" y="2514600"/>
          <a:ext cx="12382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5" imgW="825480" imgH="228600" progId="Equation.3">
                  <p:embed/>
                </p:oleObj>
              </mc:Choice>
              <mc:Fallback>
                <p:oleObj name="Equation" r:id="rId5" imgW="825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0800" y="2514600"/>
                        <a:ext cx="123825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226302"/>
              </p:ext>
            </p:extLst>
          </p:nvPr>
        </p:nvGraphicFramePr>
        <p:xfrm>
          <a:off x="5486400" y="2514600"/>
          <a:ext cx="8191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7" imgW="545760" imgH="228600" progId="Equation.3">
                  <p:embed/>
                </p:oleObj>
              </mc:Choice>
              <mc:Fallback>
                <p:oleObj name="Equation" r:id="rId7" imgW="5457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86400" y="2514600"/>
                        <a:ext cx="81915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901120"/>
              </p:ext>
            </p:extLst>
          </p:nvPr>
        </p:nvGraphicFramePr>
        <p:xfrm>
          <a:off x="4245935" y="2943446"/>
          <a:ext cx="304800" cy="308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9" imgW="177480" imgH="215640" progId="Equation.3">
                  <p:embed/>
                </p:oleObj>
              </mc:Choice>
              <mc:Fallback>
                <p:oleObj name="Equation" r:id="rId9" imgW="177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45935" y="2943446"/>
                        <a:ext cx="304800" cy="308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272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IDPKC from Pairings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Signature Generation: to sign a message </a:t>
            </a:r>
          </a:p>
          <a:p>
            <a:pPr lvl="1"/>
            <a:r>
              <a:rPr lang="en-US" dirty="0" smtClean="0"/>
              <a:t>Pick a random number</a:t>
            </a:r>
          </a:p>
          <a:p>
            <a:pPr lvl="1"/>
            <a:r>
              <a:rPr lang="en-US" dirty="0" smtClean="0"/>
              <a:t>Compute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                                            ,  where         is the x-coordinate of the point </a:t>
            </a:r>
          </a:p>
          <a:p>
            <a:pPr lvl="1"/>
            <a:r>
              <a:rPr lang="en-US" dirty="0" smtClean="0"/>
              <a:t>The signature is 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687316"/>
              </p:ext>
            </p:extLst>
          </p:nvPr>
        </p:nvGraphicFramePr>
        <p:xfrm>
          <a:off x="6553200" y="2057400"/>
          <a:ext cx="352714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3" imgW="164880" imgH="139680" progId="Equation.3">
                  <p:embed/>
                </p:oleObj>
              </mc:Choice>
              <mc:Fallback>
                <p:oleObj name="Equation" r:id="rId3" imgW="1648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3200" y="2057400"/>
                        <a:ext cx="352714" cy="29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851632"/>
              </p:ext>
            </p:extLst>
          </p:nvPr>
        </p:nvGraphicFramePr>
        <p:xfrm>
          <a:off x="4343400" y="2438400"/>
          <a:ext cx="7556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5" imgW="444240" imgH="253800" progId="Equation.3">
                  <p:embed/>
                </p:oleObj>
              </mc:Choice>
              <mc:Fallback>
                <p:oleObj name="Equation" r:id="rId5" imgW="4442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3400" y="2438400"/>
                        <a:ext cx="75565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931636"/>
              </p:ext>
            </p:extLst>
          </p:nvPr>
        </p:nvGraphicFramePr>
        <p:xfrm>
          <a:off x="1447800" y="3276600"/>
          <a:ext cx="914400" cy="422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7" imgW="495000" imgH="228600" progId="Equation.3">
                  <p:embed/>
                </p:oleObj>
              </mc:Choice>
              <mc:Fallback>
                <p:oleObj name="Equation" r:id="rId7" imgW="495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7800" y="3276600"/>
                        <a:ext cx="914400" cy="422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528246"/>
              </p:ext>
            </p:extLst>
          </p:nvPr>
        </p:nvGraphicFramePr>
        <p:xfrm>
          <a:off x="1447800" y="3657600"/>
          <a:ext cx="295575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9" imgW="1676160" imgH="241200" progId="Equation.3">
                  <p:embed/>
                </p:oleObj>
              </mc:Choice>
              <mc:Fallback>
                <p:oleObj name="Equation" r:id="rId9" imgW="1676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47800" y="3657600"/>
                        <a:ext cx="2955758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28992"/>
              </p:ext>
            </p:extLst>
          </p:nvPr>
        </p:nvGraphicFramePr>
        <p:xfrm>
          <a:off x="5334000" y="3657600"/>
          <a:ext cx="457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11" imgW="304560" imgH="228600" progId="Equation.3">
                  <p:embed/>
                </p:oleObj>
              </mc:Choice>
              <mc:Fallback>
                <p:oleObj name="Equation" r:id="rId11" imgW="304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34000" y="3657600"/>
                        <a:ext cx="4572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398001"/>
              </p:ext>
            </p:extLst>
          </p:nvPr>
        </p:nvGraphicFramePr>
        <p:xfrm>
          <a:off x="2590800" y="4038600"/>
          <a:ext cx="228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Equation" r:id="rId13" imgW="152280" imgH="228600" progId="Equation.3">
                  <p:embed/>
                </p:oleObj>
              </mc:Choice>
              <mc:Fallback>
                <p:oleObj name="Equation" r:id="rId13" imgW="1522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90800" y="4038600"/>
                        <a:ext cx="2286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079970"/>
              </p:ext>
            </p:extLst>
          </p:nvPr>
        </p:nvGraphicFramePr>
        <p:xfrm>
          <a:off x="3352800" y="4419600"/>
          <a:ext cx="80433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15" imgW="482400" imgH="228600" progId="Equation.3">
                  <p:embed/>
                </p:oleObj>
              </mc:Choice>
              <mc:Fallback>
                <p:oleObj name="Equation" r:id="rId15" imgW="482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52800" y="4419600"/>
                        <a:ext cx="804333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099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IDPKC from Pairings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Signature Verification:</a:t>
            </a:r>
          </a:p>
          <a:p>
            <a:pPr lvl="1"/>
            <a:r>
              <a:rPr lang="en-US" dirty="0" smtClean="0"/>
              <a:t>Verify      signature            on a message</a:t>
            </a:r>
          </a:p>
          <a:p>
            <a:pPr lvl="1"/>
            <a:r>
              <a:rPr lang="en-US" dirty="0" smtClean="0"/>
              <a:t>Use the following equation  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979295"/>
              </p:ext>
            </p:extLst>
          </p:nvPr>
        </p:nvGraphicFramePr>
        <p:xfrm>
          <a:off x="1600200" y="3505200"/>
          <a:ext cx="528066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3" imgW="2514600" imgH="253800" progId="Equation.3">
                  <p:embed/>
                </p:oleObj>
              </mc:Choice>
              <mc:Fallback>
                <p:oleObj name="Equation" r:id="rId3" imgW="25146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3505200"/>
                        <a:ext cx="528066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421292"/>
              </p:ext>
            </p:extLst>
          </p:nvPr>
        </p:nvGraphicFramePr>
        <p:xfrm>
          <a:off x="2038350" y="2474709"/>
          <a:ext cx="323850" cy="38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5" imgW="190440" imgH="228600" progId="Equation.3">
                  <p:embed/>
                </p:oleObj>
              </mc:Choice>
              <mc:Fallback>
                <p:oleObj name="Equation" r:id="rId5" imgW="190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38350" y="2474709"/>
                        <a:ext cx="323850" cy="388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18771"/>
            <a:ext cx="3524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385" y="2474709"/>
            <a:ext cx="800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656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Security Vulnerability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Traditionally cryptographic hash function is defined as </a:t>
            </a:r>
          </a:p>
          <a:p>
            <a:pPr lvl="1"/>
            <a:r>
              <a:rPr lang="en-US" dirty="0" smtClean="0"/>
              <a:t>Easy forwarding computation</a:t>
            </a:r>
          </a:p>
          <a:p>
            <a:pPr lvl="1"/>
            <a:r>
              <a:rPr lang="en-US" dirty="0" smtClean="0"/>
              <a:t>Pre-image resistance: given a         , it’s hard to compute the pre-image </a:t>
            </a:r>
          </a:p>
          <a:p>
            <a:pPr lvl="1"/>
            <a:r>
              <a:rPr lang="en-US" dirty="0" smtClean="0"/>
              <a:t>Second pre-image resistance: given      , it’s hard to find another      such that </a:t>
            </a:r>
          </a:p>
          <a:p>
            <a:pPr lvl="1"/>
            <a:r>
              <a:rPr lang="en-US" dirty="0" smtClean="0"/>
              <a:t>Collision resistance: it’s hard to find any pair of      and      such that 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704198"/>
              </p:ext>
            </p:extLst>
          </p:nvPr>
        </p:nvGraphicFramePr>
        <p:xfrm>
          <a:off x="5105400" y="2514600"/>
          <a:ext cx="609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5" name="Equation" r:id="rId3" imgW="406080" imgH="203040" progId="Equation.3">
                  <p:embed/>
                </p:oleObj>
              </mc:Choice>
              <mc:Fallback>
                <p:oleObj name="Equation" r:id="rId3" imgW="406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0" y="2514600"/>
                        <a:ext cx="609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670" y="2971800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13190"/>
              </p:ext>
            </p:extLst>
          </p:nvPr>
        </p:nvGraphicFramePr>
        <p:xfrm>
          <a:off x="3124200" y="3352800"/>
          <a:ext cx="352775" cy="298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6" name="Equation" r:id="rId6" imgW="164880" imgH="139680" progId="Equation.3">
                  <p:embed/>
                </p:oleObj>
              </mc:Choice>
              <mc:Fallback>
                <p:oleObj name="Equation" r:id="rId6" imgW="1648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24200" y="3352800"/>
                        <a:ext cx="352775" cy="298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136104"/>
              </p:ext>
            </p:extLst>
          </p:nvPr>
        </p:nvGraphicFramePr>
        <p:xfrm>
          <a:off x="7391400" y="4495800"/>
          <a:ext cx="304800" cy="345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7" name="Equation" r:id="rId8" imgW="190440" imgH="215640" progId="Equation.3">
                  <p:embed/>
                </p:oleObj>
              </mc:Choice>
              <mc:Fallback>
                <p:oleObj name="Equation" r:id="rId8" imgW="1904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91400" y="4495800"/>
                        <a:ext cx="304800" cy="345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531604"/>
              </p:ext>
            </p:extLst>
          </p:nvPr>
        </p:nvGraphicFramePr>
        <p:xfrm>
          <a:off x="2286000" y="4114800"/>
          <a:ext cx="3048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Equation" r:id="rId10" imgW="203040" imgH="215640" progId="Equation.3">
                  <p:embed/>
                </p:oleObj>
              </mc:Choice>
              <mc:Fallback>
                <p:oleObj name="Equation" r:id="rId10" imgW="203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86000" y="4114800"/>
                        <a:ext cx="304800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110909"/>
              </p:ext>
            </p:extLst>
          </p:nvPr>
        </p:nvGraphicFramePr>
        <p:xfrm>
          <a:off x="3962400" y="4114800"/>
          <a:ext cx="143435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12" imgW="1015920" imgH="215640" progId="Equation.3">
                  <p:embed/>
                </p:oleObj>
              </mc:Choice>
              <mc:Fallback>
                <p:oleObj name="Equation" r:id="rId12" imgW="10159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962400" y="4114800"/>
                        <a:ext cx="1434353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299336"/>
              </p:ext>
            </p:extLst>
          </p:nvPr>
        </p:nvGraphicFramePr>
        <p:xfrm>
          <a:off x="5867400" y="3733800"/>
          <a:ext cx="3048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14" imgW="190440" imgH="215640" progId="Equation.3">
                  <p:embed/>
                </p:oleObj>
              </mc:Choice>
              <mc:Fallback>
                <p:oleObj name="Equation" r:id="rId14" imgW="19044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33800"/>
                        <a:ext cx="3048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635606"/>
              </p:ext>
            </p:extLst>
          </p:nvPr>
        </p:nvGraphicFramePr>
        <p:xfrm>
          <a:off x="8305800" y="4495800"/>
          <a:ext cx="3048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16" imgW="203040" imgH="215640" progId="Equation.3">
                  <p:embed/>
                </p:oleObj>
              </mc:Choice>
              <mc:Fallback>
                <p:oleObj name="Equation" r:id="rId16" imgW="20304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4495800"/>
                        <a:ext cx="3048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82940"/>
              </p:ext>
            </p:extLst>
          </p:nvPr>
        </p:nvGraphicFramePr>
        <p:xfrm>
          <a:off x="2514600" y="4953000"/>
          <a:ext cx="1435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18" imgW="1015920" imgH="215640" progId="Equation.3">
                  <p:embed/>
                </p:oleObj>
              </mc:Choice>
              <mc:Fallback>
                <p:oleObj name="Equation" r:id="rId18" imgW="101592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953000"/>
                        <a:ext cx="14351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235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Security Vulnerability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hash function used to generate the public key in IDPKC,                </a:t>
            </a:r>
            <a:r>
              <a:rPr lang="en-US" dirty="0" smtClean="0"/>
              <a:t>  , </a:t>
            </a:r>
            <a:r>
              <a:rPr lang="en-US" dirty="0" smtClean="0"/>
              <a:t>might be implemented incorrectly if only based on the traditional definition.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993831"/>
              </p:ext>
            </p:extLst>
          </p:nvPr>
        </p:nvGraphicFramePr>
        <p:xfrm>
          <a:off x="1921933" y="2438400"/>
          <a:ext cx="135466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" imgW="812520" imgH="228600" progId="Equation.3">
                  <p:embed/>
                </p:oleObj>
              </mc:Choice>
              <mc:Fallback>
                <p:oleObj name="Equation" r:id="rId3" imgW="8125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933" y="2438400"/>
                        <a:ext cx="135466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4105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398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Flow</vt:lpstr>
      <vt:lpstr>Microsoft Equation 3.0</vt:lpstr>
      <vt:lpstr>Equation</vt:lpstr>
      <vt:lpstr>Security Vulnerability in Identity-based Public Key Cryptosystems from Pairings</vt:lpstr>
      <vt:lpstr>Identity-based Public Key Cryptosystems (IDPKC)</vt:lpstr>
      <vt:lpstr>IDPKC from Pairings</vt:lpstr>
      <vt:lpstr>Bilinear Pairings Background</vt:lpstr>
      <vt:lpstr>IDPKC from Pairings</vt:lpstr>
      <vt:lpstr>IDPKC from Pairings</vt:lpstr>
      <vt:lpstr>IDPKC from Pairings</vt:lpstr>
      <vt:lpstr>Potential Security Vulnerability</vt:lpstr>
      <vt:lpstr>Potential Security Vulnerability</vt:lpstr>
      <vt:lpstr>Potential Security Vulnerability</vt:lpstr>
      <vt:lpstr>Potential Security Vulnerability</vt:lpstr>
      <vt:lpstr>Contribution of the Paper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Vulnerability in Identity-based Public Key Cryptosystems from Pairings</dc:title>
  <dc:creator>Jyh-haw Yeh</dc:creator>
  <cp:lastModifiedBy>Jyh-haw Yeh</cp:lastModifiedBy>
  <cp:revision>22</cp:revision>
  <dcterms:created xsi:type="dcterms:W3CDTF">2013-07-05T21:34:15Z</dcterms:created>
  <dcterms:modified xsi:type="dcterms:W3CDTF">2013-07-15T21:44:43Z</dcterms:modified>
</cp:coreProperties>
</file>