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26" autoAdjust="0"/>
  </p:normalViewPr>
  <p:slideViewPr>
    <p:cSldViewPr snapToGrid="0" snapToObjects="1">
      <p:cViewPr varScale="1">
        <p:scale>
          <a:sx n="114" d="100"/>
          <a:sy n="114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5B7FD2-4242-0D41-866B-7CDF391CA2A1}" type="datetimeFigureOut">
              <a:rPr kumimoji="1" lang="zh-TW" altLang="en-US" smtClean="0"/>
              <a:t>11/20/17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836F0F-3939-C64B-BEA0-ECB754D0D34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Graduate Programs in United States 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By Jyh-haw Yeh</a:t>
            </a:r>
          </a:p>
          <a:p>
            <a:r>
              <a:rPr kumimoji="1" lang="en-US" altLang="zh-TW" dirty="0" smtClean="0"/>
              <a:t>Computer Science </a:t>
            </a:r>
          </a:p>
          <a:p>
            <a:r>
              <a:rPr kumimoji="1" lang="en-US" altLang="zh-TW" dirty="0" smtClean="0"/>
              <a:t>Boise State University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00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Thesis/Dissertation topic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You pick the topic </a:t>
            </a:r>
          </a:p>
          <a:p>
            <a:pPr lvl="1"/>
            <a:r>
              <a:rPr kumimoji="1" lang="en-US" altLang="zh-TW" dirty="0" smtClean="0"/>
              <a:t>May get denied multiple times by your adviser</a:t>
            </a:r>
          </a:p>
          <a:p>
            <a:pPr lvl="1"/>
            <a:r>
              <a:rPr kumimoji="1" lang="en-US" altLang="zh-TW" dirty="0" smtClean="0"/>
              <a:t>Less help from your adviser</a:t>
            </a:r>
          </a:p>
          <a:p>
            <a:pPr lvl="1"/>
            <a:r>
              <a:rPr kumimoji="1" lang="en-US" altLang="zh-TW" dirty="0" smtClean="0"/>
              <a:t>But you may be more interested and motivated</a:t>
            </a:r>
          </a:p>
          <a:p>
            <a:r>
              <a:rPr kumimoji="1" lang="en-US" altLang="zh-TW" dirty="0" smtClean="0"/>
              <a:t>Your adviser pick the topic</a:t>
            </a:r>
          </a:p>
          <a:p>
            <a:pPr lvl="1"/>
            <a:r>
              <a:rPr kumimoji="1" lang="en-US" altLang="zh-TW" dirty="0" smtClean="0"/>
              <a:t>More help but also more pressure from your adviser</a:t>
            </a:r>
          </a:p>
          <a:p>
            <a:pPr lvl="1"/>
            <a:r>
              <a:rPr kumimoji="1" lang="en-US" altLang="zh-TW" dirty="0" smtClean="0"/>
              <a:t>Adviser can help in defending your proposal and final defense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879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Types of Financial Aid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Research Assistant: </a:t>
            </a:r>
          </a:p>
          <a:p>
            <a:pPr lvl="1"/>
            <a:r>
              <a:rPr kumimoji="1" lang="en-US" altLang="zh-TW" dirty="0" smtClean="0"/>
              <a:t>Preferred by most people </a:t>
            </a:r>
          </a:p>
          <a:p>
            <a:pPr lvl="1"/>
            <a:r>
              <a:rPr kumimoji="1" lang="en-US" altLang="zh-TW" dirty="0" smtClean="0"/>
              <a:t>The best scenario is RA on the same research topic as your thesis/dissertation </a:t>
            </a:r>
          </a:p>
          <a:p>
            <a:r>
              <a:rPr kumimoji="1" lang="en-US" altLang="zh-TW" dirty="0" smtClean="0"/>
              <a:t>Teaching Assistant:</a:t>
            </a:r>
          </a:p>
          <a:p>
            <a:pPr lvl="1"/>
            <a:r>
              <a:rPr kumimoji="1" lang="en-US" altLang="zh-TW" dirty="0" smtClean="0"/>
              <a:t>Encourage you do it at least one year if you are a PhD student</a:t>
            </a:r>
          </a:p>
          <a:p>
            <a:pPr lvl="1"/>
            <a:r>
              <a:rPr kumimoji="1" lang="en-US" altLang="zh-TW" dirty="0" smtClean="0"/>
              <a:t>In addition to your thesis/dissertation, you need to the TA work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482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Types of Financial Aid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Grader/</a:t>
            </a:r>
            <a:r>
              <a:rPr kumimoji="1" lang="en-US" altLang="zh-TW" dirty="0"/>
              <a:t>L</a:t>
            </a:r>
            <a:r>
              <a:rPr kumimoji="1" lang="en-US" altLang="zh-TW" dirty="0" smtClean="0"/>
              <a:t>ab Assistant: </a:t>
            </a:r>
          </a:p>
          <a:p>
            <a:pPr lvl="1"/>
            <a:r>
              <a:rPr kumimoji="1" lang="en-US" altLang="zh-TW" dirty="0" smtClean="0"/>
              <a:t>Unlike the RA and TA, this is usually a part time assistant.</a:t>
            </a:r>
          </a:p>
          <a:p>
            <a:pPr lvl="1"/>
            <a:r>
              <a:rPr kumimoji="1" lang="en-US" altLang="zh-TW" dirty="0" smtClean="0"/>
              <a:t>Pay by hourly rate and no tuition coverage.</a:t>
            </a:r>
          </a:p>
          <a:p>
            <a:r>
              <a:rPr kumimoji="1" lang="en-US" altLang="zh-TW" dirty="0" smtClean="0"/>
              <a:t>Government agency or industry fellowships</a:t>
            </a:r>
          </a:p>
          <a:p>
            <a:pPr lvl="1"/>
            <a:r>
              <a:rPr kumimoji="1" lang="en-US" altLang="zh-TW" dirty="0" smtClean="0"/>
              <a:t>Need to apply with the help of your adviser</a:t>
            </a:r>
          </a:p>
          <a:p>
            <a:pPr lvl="1"/>
            <a:r>
              <a:rPr kumimoji="1" lang="en-US" altLang="zh-TW" dirty="0"/>
              <a:t>I</a:t>
            </a:r>
            <a:r>
              <a:rPr kumimoji="1" lang="en-US" altLang="zh-TW" dirty="0" smtClean="0"/>
              <a:t>nternational students may not be eligible to apply some fellowships</a:t>
            </a:r>
          </a:p>
        </p:txBody>
      </p:sp>
    </p:spTree>
    <p:extLst>
      <p:ext uri="{BB962C8B-B14F-4D97-AF65-F5344CB8AC3E}">
        <p14:creationId xmlns:p14="http://schemas.microsoft.com/office/powerpoint/2010/main" val="2023067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Course Selection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International students must be full time</a:t>
            </a:r>
          </a:p>
          <a:p>
            <a:pPr lvl="1"/>
            <a:r>
              <a:rPr kumimoji="1" lang="en-US" altLang="zh-TW" dirty="0" smtClean="0"/>
              <a:t>Usually 3 courses (9 credits) to be full time</a:t>
            </a:r>
          </a:p>
          <a:p>
            <a:pPr lvl="1"/>
            <a:r>
              <a:rPr kumimoji="1" lang="en-US" altLang="zh-TW" dirty="0" smtClean="0"/>
              <a:t>Mixture of easy and hard courses in one semester</a:t>
            </a:r>
          </a:p>
          <a:p>
            <a:pPr lvl="1"/>
            <a:r>
              <a:rPr kumimoji="1" lang="en-US" altLang="zh-TW" dirty="0" smtClean="0"/>
              <a:t>Mixture of Thesis/dissertation credits with regular courses</a:t>
            </a:r>
          </a:p>
          <a:p>
            <a:pPr lvl="1"/>
            <a:r>
              <a:rPr kumimoji="1" lang="en-US" altLang="zh-TW" dirty="0" smtClean="0"/>
              <a:t>Don’t be over-confident or over conservative</a:t>
            </a:r>
          </a:p>
          <a:p>
            <a:pPr lvl="2"/>
            <a:r>
              <a:rPr kumimoji="1" lang="en-US" altLang="zh-TW" dirty="0" smtClean="0"/>
              <a:t>Talk to your peers and adviser before selecting your courses.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251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Your study attitude and approach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Open minded to form a study group for each course you take</a:t>
            </a:r>
          </a:p>
          <a:p>
            <a:r>
              <a:rPr kumimoji="1" lang="en-US" altLang="zh-TW" dirty="0" smtClean="0"/>
              <a:t>Study in group for your course work, but no cheating on </a:t>
            </a:r>
            <a:r>
              <a:rPr kumimoji="1" lang="en-US" altLang="zh-TW" dirty="0" err="1" smtClean="0"/>
              <a:t>homeworks</a:t>
            </a:r>
            <a:r>
              <a:rPr kumimoji="1" lang="en-US" altLang="zh-TW" dirty="0" smtClean="0"/>
              <a:t>/exams</a:t>
            </a:r>
          </a:p>
          <a:p>
            <a:r>
              <a:rPr kumimoji="1" lang="en-US" altLang="zh-TW" dirty="0" smtClean="0"/>
              <a:t>Don’t hesitate to ask for help from your peers, course TA/instructor, and adviser.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67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36788"/>
            <a:ext cx="6400800" cy="1362075"/>
          </a:xfrm>
        </p:spPr>
        <p:txBody>
          <a:bodyPr/>
          <a:lstStyle/>
          <a:p>
            <a:r>
              <a:rPr kumimoji="1" lang="en-US" altLang="zh-TW" dirty="0" smtClean="0"/>
              <a:t>Questions?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437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Which field to apply?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Your interest</a:t>
            </a:r>
          </a:p>
          <a:p>
            <a:r>
              <a:rPr kumimoji="1" lang="en-US" altLang="zh-TW" dirty="0" smtClean="0"/>
              <a:t>Your knowledge background</a:t>
            </a:r>
          </a:p>
          <a:p>
            <a:r>
              <a:rPr kumimoji="1" lang="en-US" altLang="zh-TW" dirty="0" smtClean="0"/>
              <a:t>Your resources</a:t>
            </a:r>
          </a:p>
          <a:p>
            <a:r>
              <a:rPr kumimoji="1" lang="en-US" altLang="zh-TW" dirty="0" smtClean="0"/>
              <a:t>Future potential</a:t>
            </a:r>
          </a:p>
          <a:p>
            <a:r>
              <a:rPr kumimoji="1" lang="en-US" altLang="zh-TW" dirty="0" smtClean="0"/>
              <a:t>Job opportunity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441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Which school to apply?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TW" dirty="0" smtClean="0"/>
              <a:t>Good school</a:t>
            </a:r>
          </a:p>
          <a:p>
            <a:r>
              <a:rPr kumimoji="1" lang="en-US" altLang="zh-TW" dirty="0" smtClean="0"/>
              <a:t>Strong program: </a:t>
            </a:r>
          </a:p>
          <a:p>
            <a:pPr lvl="1"/>
            <a:r>
              <a:rPr kumimoji="1" lang="en-US" altLang="zh-TW" dirty="0" smtClean="0"/>
              <a:t>research vs. industry collaboration</a:t>
            </a:r>
          </a:p>
          <a:p>
            <a:r>
              <a:rPr kumimoji="1" lang="en-US" altLang="zh-TW" dirty="0" smtClean="0"/>
              <a:t>Financial aids</a:t>
            </a:r>
          </a:p>
          <a:p>
            <a:r>
              <a:rPr kumimoji="1" lang="en-US" altLang="zh-TW" dirty="0" smtClean="0"/>
              <a:t>Faculty</a:t>
            </a:r>
          </a:p>
          <a:p>
            <a:r>
              <a:rPr kumimoji="1" lang="en-US" altLang="zh-TW" dirty="0" smtClean="0"/>
              <a:t>Location:</a:t>
            </a:r>
          </a:p>
          <a:p>
            <a:pPr lvl="1"/>
            <a:r>
              <a:rPr kumimoji="1" lang="en-US" altLang="zh-TW" dirty="0" smtClean="0"/>
              <a:t>college town vs. metropolitan</a:t>
            </a:r>
          </a:p>
          <a:p>
            <a:pPr lvl="1"/>
            <a:r>
              <a:rPr kumimoji="1" lang="en-US" altLang="zh-TW" dirty="0"/>
              <a:t>l</a:t>
            </a:r>
            <a:r>
              <a:rPr kumimoji="1" lang="en-US" altLang="zh-TW" dirty="0" smtClean="0"/>
              <a:t>iving cost</a:t>
            </a:r>
          </a:p>
        </p:txBody>
      </p:sp>
    </p:spTree>
    <p:extLst>
      <p:ext uri="{BB962C8B-B14F-4D97-AF65-F5344CB8AC3E}">
        <p14:creationId xmlns:p14="http://schemas.microsoft.com/office/powerpoint/2010/main" val="275287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Which school to apply? 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Look for job after MS:</a:t>
            </a:r>
          </a:p>
          <a:p>
            <a:pPr lvl="1"/>
            <a:r>
              <a:rPr kumimoji="1" lang="en-US" altLang="zh-TW" dirty="0" smtClean="0"/>
              <a:t>Practical program, located at a technology hub with local industry internship</a:t>
            </a:r>
          </a:p>
          <a:p>
            <a:r>
              <a:rPr kumimoji="1" lang="en-US" altLang="zh-TW" dirty="0" smtClean="0"/>
              <a:t>PhD:</a:t>
            </a:r>
          </a:p>
          <a:p>
            <a:pPr lvl="1"/>
            <a:r>
              <a:rPr kumimoji="1" lang="en-US" altLang="zh-TW" dirty="0" smtClean="0"/>
              <a:t>Good school with strong research program</a:t>
            </a:r>
            <a:endParaRPr kumimoji="1" lang="zh-TW" altLang="en-US" dirty="0" smtClean="0"/>
          </a:p>
          <a:p>
            <a:r>
              <a:rPr kumimoji="1" lang="en-US" altLang="zh-TW" dirty="0" smtClean="0"/>
              <a:t>Of course, you need to know your ultimate goal and self-evaluate your own credential first!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25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How to apply?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TW" dirty="0" smtClean="0"/>
              <a:t>Application materials</a:t>
            </a:r>
          </a:p>
          <a:p>
            <a:pPr lvl="1"/>
            <a:r>
              <a:rPr kumimoji="1" lang="en-US" altLang="zh-TW" dirty="0" smtClean="0"/>
              <a:t>UG GRA 3.0 minimum</a:t>
            </a:r>
          </a:p>
          <a:p>
            <a:pPr lvl="1"/>
            <a:r>
              <a:rPr kumimoji="1" lang="en-US" altLang="zh-TW" dirty="0" smtClean="0"/>
              <a:t>GRE </a:t>
            </a:r>
            <a:r>
              <a:rPr kumimoji="1" lang="en-US" altLang="zh-TW" dirty="0" err="1" smtClean="0"/>
              <a:t>Verbal+Quantitative</a:t>
            </a:r>
            <a:r>
              <a:rPr kumimoji="1" lang="en-US" altLang="zh-TW" dirty="0" smtClean="0"/>
              <a:t> 300 or better</a:t>
            </a:r>
          </a:p>
          <a:p>
            <a:pPr lvl="1"/>
            <a:r>
              <a:rPr kumimoji="1" lang="en-US" altLang="zh-TW" dirty="0" smtClean="0"/>
              <a:t>TOFEL</a:t>
            </a:r>
            <a:r>
              <a:rPr kumimoji="1" lang="en-US" altLang="zh-TW" smtClean="0"/>
              <a:t>: </a:t>
            </a:r>
            <a:r>
              <a:rPr kumimoji="1" lang="en-US" altLang="zh-TW" smtClean="0"/>
              <a:t>Internet </a:t>
            </a:r>
            <a:r>
              <a:rPr kumimoji="1" lang="en-US" altLang="zh-TW" dirty="0" smtClean="0"/>
              <a:t>80, paper 550</a:t>
            </a:r>
          </a:p>
          <a:p>
            <a:pPr lvl="1"/>
            <a:r>
              <a:rPr kumimoji="1" lang="en-US" altLang="zh-TW" dirty="0" smtClean="0"/>
              <a:t>Letters of recommendation</a:t>
            </a:r>
          </a:p>
          <a:p>
            <a:pPr lvl="2"/>
            <a:r>
              <a:rPr kumimoji="1" lang="en-US" altLang="zh-TW" dirty="0" smtClean="0"/>
              <a:t>Usually three letters, depending on schools</a:t>
            </a:r>
          </a:p>
          <a:p>
            <a:pPr lvl="2"/>
            <a:r>
              <a:rPr kumimoji="1" lang="en-US" altLang="zh-TW" dirty="0" smtClean="0"/>
              <a:t>Important! No lukewarm letters</a:t>
            </a:r>
          </a:p>
          <a:p>
            <a:pPr lvl="1"/>
            <a:r>
              <a:rPr kumimoji="1" lang="en-US" altLang="zh-TW" dirty="0" smtClean="0"/>
              <a:t>Statement of purpose</a:t>
            </a:r>
          </a:p>
          <a:p>
            <a:pPr lvl="2"/>
            <a:r>
              <a:rPr kumimoji="1" lang="en-US" altLang="zh-TW" dirty="0" smtClean="0"/>
              <a:t>Be specific on which field you are interested and why</a:t>
            </a:r>
          </a:p>
          <a:p>
            <a:pPr lvl="2"/>
            <a:r>
              <a:rPr kumimoji="1" lang="en-US" altLang="zh-TW" dirty="0" smtClean="0"/>
              <a:t>Identify one or a few faculty you would like to work with</a:t>
            </a:r>
          </a:p>
          <a:p>
            <a:pPr lvl="2"/>
            <a:r>
              <a:rPr kumimoji="1" lang="en-US" altLang="zh-TW" dirty="0" smtClean="0"/>
              <a:t>English writing and proofread are important</a:t>
            </a:r>
          </a:p>
          <a:p>
            <a:pPr marL="457200" lvl="1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785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When to apply?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Spring admission vs. Fall admission</a:t>
            </a:r>
          </a:p>
          <a:p>
            <a:pPr lvl="1"/>
            <a:r>
              <a:rPr kumimoji="1" lang="en-US" altLang="zh-TW" dirty="0" smtClean="0"/>
              <a:t>Spring: less competition but also less </a:t>
            </a:r>
            <a:r>
              <a:rPr kumimoji="1" lang="en-US" altLang="zh-TW" dirty="0" err="1" smtClean="0"/>
              <a:t>GAship</a:t>
            </a:r>
            <a:r>
              <a:rPr kumimoji="1" lang="en-US" altLang="zh-TW" dirty="0" smtClean="0"/>
              <a:t>.</a:t>
            </a:r>
          </a:p>
          <a:p>
            <a:pPr lvl="1"/>
            <a:r>
              <a:rPr kumimoji="1" lang="en-US" altLang="zh-TW" dirty="0" smtClean="0"/>
              <a:t>Fall: opposite to Spring</a:t>
            </a:r>
          </a:p>
          <a:p>
            <a:pPr lvl="1"/>
            <a:r>
              <a:rPr kumimoji="1" lang="en-US" altLang="zh-TW" dirty="0" smtClean="0"/>
              <a:t>Curriculum design favors Fall admission</a:t>
            </a:r>
          </a:p>
          <a:p>
            <a:pPr marL="514350" indent="-457200"/>
            <a:r>
              <a:rPr kumimoji="1" lang="en-US" altLang="zh-TW" dirty="0" smtClean="0"/>
              <a:t>No matter Spring or Fall admission, apply and have all materials submitted before the due date!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351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Master Programs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TW" dirty="0" smtClean="0"/>
              <a:t>Usually 2 years, but could be 1.5 to 3 years</a:t>
            </a:r>
          </a:p>
          <a:p>
            <a:r>
              <a:rPr kumimoji="1" lang="en-US" altLang="zh-TW" dirty="0" smtClean="0"/>
              <a:t>Usually require 5-10 courses with GPA 3.0 or better</a:t>
            </a:r>
          </a:p>
          <a:p>
            <a:r>
              <a:rPr kumimoji="1" lang="en-US" altLang="zh-TW" dirty="0" smtClean="0"/>
              <a:t>Thesis/Project vs. Written Test</a:t>
            </a:r>
          </a:p>
          <a:p>
            <a:r>
              <a:rPr kumimoji="1" lang="en-US" altLang="zh-TW" dirty="0" smtClean="0"/>
              <a:t>Thesis vs. Project</a:t>
            </a:r>
          </a:p>
          <a:p>
            <a:r>
              <a:rPr kumimoji="1" lang="en-US" altLang="zh-TW" dirty="0" smtClean="0"/>
              <a:t>Forming Thesis/project committee (1 chair + two members?)</a:t>
            </a:r>
          </a:p>
          <a:p>
            <a:r>
              <a:rPr kumimoji="1" lang="en-US" altLang="zh-TW" dirty="0" smtClean="0"/>
              <a:t>Departments with both MS and PhD vs. departments with only MS.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685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PhD Programs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zh-TW" dirty="0" smtClean="0"/>
              <a:t>Usually 3 years (with MS degree) to 5, 6, 7</a:t>
            </a:r>
            <a:r>
              <a:rPr kumimoji="1" lang="is-IS" altLang="zh-TW" dirty="0" smtClean="0"/>
              <a:t>… years (without MS degree).</a:t>
            </a:r>
          </a:p>
          <a:p>
            <a:r>
              <a:rPr kumimoji="1" lang="is-IS" altLang="zh-TW" dirty="0" smtClean="0"/>
              <a:t>Usually 10-15 courses plus dissertation</a:t>
            </a:r>
          </a:p>
          <a:p>
            <a:r>
              <a:rPr kumimoji="1" lang="is-IS" altLang="zh-TW" dirty="0" smtClean="0"/>
              <a:t>GPA needs to be 3.0 or higher</a:t>
            </a:r>
          </a:p>
          <a:p>
            <a:r>
              <a:rPr kumimoji="1" lang="is-IS" altLang="zh-TW" dirty="0" smtClean="0"/>
              <a:t>Qualify/Comprehensive Exam</a:t>
            </a:r>
          </a:p>
          <a:p>
            <a:pPr lvl="1"/>
            <a:r>
              <a:rPr kumimoji="1" lang="is-IS" altLang="zh-TW" sz="2600" dirty="0" smtClean="0"/>
              <a:t>Course option, and/or Oral exam, and/or </a:t>
            </a:r>
            <a:r>
              <a:rPr kumimoji="1" lang="en-US" altLang="zh-TW" sz="2600" dirty="0" smtClean="0"/>
              <a:t>W</a:t>
            </a:r>
            <a:r>
              <a:rPr kumimoji="1" lang="is-IS" altLang="zh-TW" sz="2600" dirty="0" smtClean="0"/>
              <a:t>ritten exam</a:t>
            </a:r>
          </a:p>
          <a:p>
            <a:pPr lvl="1"/>
            <a:r>
              <a:rPr kumimoji="1" lang="is-IS" altLang="zh-TW" sz="2600" dirty="0" smtClean="0"/>
              <a:t>Usually needs to be done within 2 years</a:t>
            </a:r>
          </a:p>
        </p:txBody>
      </p:sp>
    </p:spTree>
    <p:extLst>
      <p:ext uri="{BB962C8B-B14F-4D97-AF65-F5344CB8AC3E}">
        <p14:creationId xmlns:p14="http://schemas.microsoft.com/office/powerpoint/2010/main" val="300112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PhD Programs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is-IS" altLang="zh-TW" dirty="0" smtClean="0"/>
              <a:t>Dissertation after passing qualify or comprehensive exam</a:t>
            </a:r>
          </a:p>
          <a:p>
            <a:pPr lvl="1"/>
            <a:r>
              <a:rPr kumimoji="1" lang="is-IS" altLang="zh-TW" sz="2200" dirty="0" smtClean="0"/>
              <a:t>Forming Committee (1 chair + 4 members?)</a:t>
            </a:r>
          </a:p>
          <a:p>
            <a:pPr lvl="1"/>
            <a:r>
              <a:rPr kumimoji="1" lang="is-IS" altLang="zh-TW" sz="2200" dirty="0" smtClean="0"/>
              <a:t>Dissertation proposal</a:t>
            </a:r>
          </a:p>
          <a:p>
            <a:pPr lvl="1"/>
            <a:r>
              <a:rPr kumimoji="1" lang="is-IS" altLang="zh-TW" sz="2200" dirty="0" smtClean="0"/>
              <a:t>Dissertation final defense</a:t>
            </a:r>
          </a:p>
          <a:p>
            <a:r>
              <a:rPr kumimoji="1" lang="is-IS" altLang="zh-TW" dirty="0" smtClean="0"/>
              <a:t>Publication may be required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87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157</TotalTime>
  <Words>652</Words>
  <Application>Microsoft Macintosh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Graduate Programs in United States </vt:lpstr>
      <vt:lpstr>Which field to apply?</vt:lpstr>
      <vt:lpstr>Which school to apply?</vt:lpstr>
      <vt:lpstr>Which school to apply? </vt:lpstr>
      <vt:lpstr>How to apply?</vt:lpstr>
      <vt:lpstr>When to apply?</vt:lpstr>
      <vt:lpstr>Master Programs</vt:lpstr>
      <vt:lpstr>PhD Programs</vt:lpstr>
      <vt:lpstr>PhD Programs</vt:lpstr>
      <vt:lpstr>Thesis/Dissertation topic</vt:lpstr>
      <vt:lpstr>Types of Financial Aid</vt:lpstr>
      <vt:lpstr>Types of Financial Aid</vt:lpstr>
      <vt:lpstr>Course Selection</vt:lpstr>
      <vt:lpstr>Your study attitude and approach</vt:lpstr>
      <vt:lpstr>Questions?</vt:lpstr>
    </vt:vector>
  </TitlesOfParts>
  <Company>Boise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Graduate Programs in United States</dc:title>
  <dc:creator>Jyh-haw Yeh</dc:creator>
  <cp:lastModifiedBy>Jyh-haw Yeh</cp:lastModifiedBy>
  <cp:revision>14</cp:revision>
  <dcterms:created xsi:type="dcterms:W3CDTF">2017-11-17T08:26:55Z</dcterms:created>
  <dcterms:modified xsi:type="dcterms:W3CDTF">2017-11-20T01:27:15Z</dcterms:modified>
</cp:coreProperties>
</file>