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6" r:id="rId6"/>
    <p:sldId id="268" r:id="rId7"/>
    <p:sldId id="270" r:id="rId8"/>
    <p:sldId id="269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1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8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2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3A13-3776-4B3B-B00A-98AD22044DB7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B0AF-68A8-424C-AC25-70996B09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0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r>
              <a:rPr lang="en-US" dirty="0" smtClean="0"/>
              <a:t>to security goals and </a:t>
            </a:r>
            <a:r>
              <a:rPr lang="en-US" dirty="0" smtClean="0"/>
              <a:t>usage of cryptographic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By </a:t>
            </a:r>
            <a:r>
              <a:rPr lang="en-US" sz="2400" dirty="0" err="1" smtClean="0"/>
              <a:t>Jyh</a:t>
            </a:r>
            <a:r>
              <a:rPr lang="en-US" sz="2400" dirty="0" smtClean="0"/>
              <a:t>-haw </a:t>
            </a:r>
            <a:r>
              <a:rPr lang="en-US" sz="2400" dirty="0" err="1" smtClean="0"/>
              <a:t>Yeh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35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Legendary Cipher: Pigpen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Well-known </a:t>
            </a:r>
            <a:r>
              <a:rPr lang="en-US" dirty="0" smtClean="0"/>
              <a:t>“encryption” </a:t>
            </a:r>
            <a:r>
              <a:rPr lang="en-US" dirty="0" smtClean="0"/>
              <a:t>algorithm without secret key. Not cryptographically strong!</a:t>
            </a:r>
          </a:p>
          <a:p>
            <a:r>
              <a:rPr lang="en-US" dirty="0" smtClean="0"/>
              <a:t>What’s the pigpen code for “</a:t>
            </a:r>
            <a:r>
              <a:rPr lang="en-US" dirty="0" err="1" smtClean="0"/>
              <a:t>goodfeel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Activity: </a:t>
            </a:r>
          </a:p>
          <a:p>
            <a:pPr lvl="1"/>
            <a:r>
              <a:rPr lang="en-US" dirty="0" smtClean="0"/>
              <a:t>form teams with only two members each team.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 a short cipher to your teammate for </a:t>
            </a:r>
            <a:r>
              <a:rPr lang="en-US" dirty="0" smtClean="0"/>
              <a:t>decryption (decipher).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Legendary Cipher: </a:t>
            </a:r>
            <a:r>
              <a:rPr lang="en-US" dirty="0" smtClean="0"/>
              <a:t>Caesar Cipher (A Substitution Cipher)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Rot1 to Rot25 for the lower case alphabets.</a:t>
            </a:r>
            <a:endParaRPr lang="en-US" sz="2800" dirty="0"/>
          </a:p>
          <a:p>
            <a:r>
              <a:rPr lang="en-US" sz="2800" dirty="0" smtClean="0"/>
              <a:t>For example, in Rot 2, a -&gt; c, b-&gt;d, c-&gt;e …y-&gt;a, z-&gt;b.</a:t>
            </a:r>
          </a:p>
          <a:p>
            <a:r>
              <a:rPr lang="en-US" sz="2800" dirty="0" smtClean="0"/>
              <a:t>Well-known encryption algorithm with a secret key. Not cryptographically strong!</a:t>
            </a:r>
          </a:p>
          <a:p>
            <a:r>
              <a:rPr lang="en-US" sz="2800" dirty="0" smtClean="0"/>
              <a:t>Question: what is the encryption key?</a:t>
            </a:r>
          </a:p>
          <a:p>
            <a:r>
              <a:rPr lang="en-US" sz="2800" dirty="0" smtClean="0"/>
              <a:t>Question: what </a:t>
            </a:r>
            <a:r>
              <a:rPr lang="en-US" sz="2800" dirty="0" smtClean="0"/>
              <a:t>is the Rot2 cipher for “</a:t>
            </a:r>
            <a:r>
              <a:rPr lang="en-US" sz="2800" dirty="0" err="1" smtClean="0"/>
              <a:t>goodfeel</a:t>
            </a:r>
            <a:r>
              <a:rPr lang="en-US" sz="2800" dirty="0" smtClean="0"/>
              <a:t>”?</a:t>
            </a:r>
          </a:p>
          <a:p>
            <a:r>
              <a:rPr lang="en-US" sz="2800" dirty="0" smtClean="0"/>
              <a:t>Activity: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Agree with a secret key with your teammate (1-25).</a:t>
            </a:r>
          </a:p>
          <a:p>
            <a:pPr lvl="1"/>
            <a:r>
              <a:rPr lang="en-US" dirty="0" smtClean="0"/>
              <a:t>Send a short cipher to your teammate for </a:t>
            </a:r>
            <a:r>
              <a:rPr lang="en-US" dirty="0" smtClean="0"/>
              <a:t>decryption (decipher)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Legendary Cipher: Random </a:t>
            </a:r>
            <a:r>
              <a:rPr lang="en-US" dirty="0" smtClean="0"/>
              <a:t>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Agree with your teammate a random one-time pad first. For example, a random permutation of the lower case alphabets.</a:t>
            </a:r>
          </a:p>
          <a:p>
            <a:r>
              <a:rPr lang="en-US" sz="2800" dirty="0" smtClean="0"/>
              <a:t>The encryption/decryption algorithm: mapping each char to the corresponding char in the permutation. For example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Question: what is the encryption key?</a:t>
            </a:r>
            <a:endParaRPr lang="en-US" sz="2800" dirty="0" smtClean="0"/>
          </a:p>
          <a:p>
            <a:r>
              <a:rPr lang="en-US" sz="2800" dirty="0" smtClean="0"/>
              <a:t>Question: Not secure, why not?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33298"/>
              </p:ext>
            </p:extLst>
          </p:nvPr>
        </p:nvGraphicFramePr>
        <p:xfrm>
          <a:off x="1066800" y="4038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Random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random cipher can be cryptographically secure if</a:t>
            </a:r>
          </a:p>
          <a:p>
            <a:pPr lvl="1"/>
            <a:r>
              <a:rPr lang="en-US" dirty="0" smtClean="0"/>
              <a:t>It is a bit-wise one-time pad and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parties are able to securely agree on the one-time pad with enough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Privacy: hiding confidential information.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integrity: ensure data is origin and not forged.</a:t>
            </a:r>
          </a:p>
          <a:p>
            <a:r>
              <a:rPr lang="en-US" dirty="0" smtClean="0"/>
              <a:t>Authentication</a:t>
            </a:r>
            <a:r>
              <a:rPr lang="en-US" dirty="0" smtClean="0"/>
              <a:t>: ensure who you “talk” to is really the person he/she claimed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Authorization: authorize who should access what objects with what access privileges (read, write, execute, access right delegation,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Availability</a:t>
            </a:r>
            <a:r>
              <a:rPr lang="en-US" dirty="0" smtClean="0"/>
              <a:t>: services/resources are available at the time users make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Algorithms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Encryption: E(message) = cipher; D(cipher) = Message</a:t>
            </a:r>
          </a:p>
          <a:p>
            <a:pPr lvl="1"/>
            <a:r>
              <a:rPr lang="en-US" dirty="0" smtClean="0"/>
              <a:t>Symmetric (secret) key algorithm: both parties share a secret key  </a:t>
            </a:r>
          </a:p>
          <a:p>
            <a:pPr lvl="2"/>
            <a:r>
              <a:rPr lang="en-US" dirty="0" smtClean="0"/>
              <a:t>Both Alice and Bob share a secret key</a:t>
            </a:r>
          </a:p>
          <a:p>
            <a:pPr lvl="2"/>
            <a:r>
              <a:rPr lang="en-US" dirty="0" smtClean="0"/>
              <a:t>Alice uses the key to encrypt the message and sends the cipher to Bob</a:t>
            </a:r>
          </a:p>
          <a:p>
            <a:pPr lvl="2"/>
            <a:r>
              <a:rPr lang="en-US" dirty="0" smtClean="0"/>
              <a:t>Bob uses the same secret key to decrypt the message</a:t>
            </a:r>
          </a:p>
          <a:p>
            <a:pPr lvl="1"/>
            <a:r>
              <a:rPr lang="en-US" dirty="0" smtClean="0"/>
              <a:t>Asymmetric (public key) key algorithm: both parties have their own  (public, private) key pair</a:t>
            </a:r>
          </a:p>
          <a:p>
            <a:pPr lvl="2"/>
            <a:r>
              <a:rPr lang="en-US" dirty="0" smtClean="0"/>
              <a:t>Both Alice and Bob have a (public, private) key pair</a:t>
            </a:r>
          </a:p>
          <a:p>
            <a:pPr lvl="2"/>
            <a:r>
              <a:rPr lang="en-US" dirty="0" smtClean="0"/>
              <a:t>Alice uses Bob’s public key to encrypt a message and send the cipher to Bob</a:t>
            </a:r>
          </a:p>
          <a:p>
            <a:pPr lvl="2"/>
            <a:r>
              <a:rPr lang="en-US" dirty="0" smtClean="0"/>
              <a:t>Bob can use his own private key to decrypt the message</a:t>
            </a:r>
          </a:p>
          <a:p>
            <a:r>
              <a:rPr lang="en-US" dirty="0" smtClean="0"/>
              <a:t>Question: What security goal(s) can be achieved?</a:t>
            </a:r>
          </a:p>
        </p:txBody>
      </p:sp>
    </p:spTree>
    <p:extLst>
      <p:ext uri="{BB962C8B-B14F-4D97-AF65-F5344CB8AC3E}">
        <p14:creationId xmlns:p14="http://schemas.microsoft.com/office/powerpoint/2010/main" val="27105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</a:t>
            </a:r>
            <a:r>
              <a:rPr lang="en-US" dirty="0"/>
              <a:t>A</a:t>
            </a:r>
            <a:r>
              <a:rPr lang="en-US" dirty="0" smtClean="0"/>
              <a:t>lgorithms </a:t>
            </a:r>
            <a:r>
              <a:rPr lang="en-US" dirty="0" smtClean="0"/>
              <a:t>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Keyed Hash: H(</a:t>
            </a:r>
            <a:r>
              <a:rPr lang="en-US" dirty="0" err="1"/>
              <a:t>key|message</a:t>
            </a:r>
            <a:r>
              <a:rPr lang="en-US" dirty="0"/>
              <a:t>) = digest</a:t>
            </a:r>
          </a:p>
          <a:p>
            <a:pPr lvl="1"/>
            <a:r>
              <a:rPr lang="en-US" dirty="0"/>
              <a:t>Many to one </a:t>
            </a:r>
            <a:r>
              <a:rPr lang="en-US" dirty="0" smtClean="0"/>
              <a:t>mapping</a:t>
            </a:r>
          </a:p>
          <a:p>
            <a:pPr lvl="1"/>
            <a:r>
              <a:rPr lang="en-US" dirty="0" smtClean="0"/>
              <a:t>One-way function (not reversible)</a:t>
            </a:r>
          </a:p>
          <a:p>
            <a:pPr lvl="1"/>
            <a:r>
              <a:rPr lang="en-US" dirty="0" smtClean="0"/>
              <a:t>Change a bit in the input, then the output will be very different</a:t>
            </a:r>
            <a:endParaRPr lang="en-US" dirty="0"/>
          </a:p>
          <a:p>
            <a:pPr lvl="1"/>
            <a:r>
              <a:rPr lang="en-US" dirty="0"/>
              <a:t>Given a message, hard to find a message with the same digest</a:t>
            </a:r>
          </a:p>
          <a:p>
            <a:pPr lvl="1"/>
            <a:r>
              <a:rPr lang="en-US" dirty="0"/>
              <a:t>Hard to find two messages with the same </a:t>
            </a:r>
            <a:r>
              <a:rPr lang="en-US" dirty="0" smtClean="0"/>
              <a:t>digest</a:t>
            </a:r>
          </a:p>
          <a:p>
            <a:pPr lvl="1"/>
            <a:r>
              <a:rPr lang="en-US" dirty="0" smtClean="0"/>
              <a:t>Communication scenario, assume </a:t>
            </a:r>
            <a:r>
              <a:rPr lang="en-US" dirty="0" smtClean="0"/>
              <a:t>Alice and Bob share a secret key K</a:t>
            </a:r>
          </a:p>
          <a:p>
            <a:pPr lvl="2"/>
            <a:r>
              <a:rPr lang="en-US" dirty="0" smtClean="0"/>
              <a:t>Alice computes H(</a:t>
            </a:r>
            <a:r>
              <a:rPr lang="en-US" dirty="0" err="1" smtClean="0"/>
              <a:t>K|message</a:t>
            </a:r>
            <a:r>
              <a:rPr lang="en-US" dirty="0" smtClean="0"/>
              <a:t>) = digest</a:t>
            </a:r>
          </a:p>
          <a:p>
            <a:pPr lvl="2"/>
            <a:r>
              <a:rPr lang="en-US" dirty="0" smtClean="0"/>
              <a:t>Alice sends both the message and the digest to Bob</a:t>
            </a:r>
          </a:p>
          <a:p>
            <a:pPr lvl="2"/>
            <a:r>
              <a:rPr lang="en-US" b="1" dirty="0" smtClean="0"/>
              <a:t>Team</a:t>
            </a:r>
            <a:r>
              <a:rPr lang="en-US" b="1" dirty="0" smtClean="0"/>
              <a:t> discussion: </a:t>
            </a:r>
            <a:r>
              <a:rPr lang="en-US" dirty="0" smtClean="0"/>
              <a:t>If Bob would like to ensure the message he received is original and not forged, what actions he needs to do?</a:t>
            </a:r>
            <a:endParaRPr lang="en-US" dirty="0" smtClean="0"/>
          </a:p>
          <a:p>
            <a:r>
              <a:rPr lang="en-US" dirty="0" smtClean="0"/>
              <a:t>Question: What security goal(s) can be achieved?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Algorithms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Signature: usually use asymmetric key algorithm to sign a message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Alice uses her private key to sign a message and everybody can use Alice’s public key to recover the message from the signature.</a:t>
            </a:r>
            <a:endParaRPr lang="en-US" dirty="0" smtClean="0"/>
          </a:p>
          <a:p>
            <a:pPr lvl="1"/>
            <a:r>
              <a:rPr lang="en-US" dirty="0"/>
              <a:t>Not knowing someone’s private key, you can not forge his/her </a:t>
            </a:r>
            <a:r>
              <a:rPr lang="en-US" dirty="0" smtClean="0"/>
              <a:t>signatures</a:t>
            </a:r>
          </a:p>
          <a:p>
            <a:pPr lvl="1"/>
            <a:r>
              <a:rPr lang="en-US" dirty="0" smtClean="0"/>
              <a:t>Communication scenario</a:t>
            </a:r>
            <a:endParaRPr lang="en-US" dirty="0" smtClean="0"/>
          </a:p>
          <a:p>
            <a:pPr lvl="2"/>
            <a:r>
              <a:rPr lang="en-US" dirty="0" smtClean="0"/>
              <a:t>Alice </a:t>
            </a:r>
            <a:r>
              <a:rPr lang="en-US" dirty="0" smtClean="0"/>
              <a:t>uses </a:t>
            </a:r>
            <a:r>
              <a:rPr lang="en-US" dirty="0" smtClean="0"/>
              <a:t>her private key to sign a message</a:t>
            </a:r>
          </a:p>
          <a:p>
            <a:pPr lvl="2"/>
            <a:r>
              <a:rPr lang="en-US" dirty="0" smtClean="0"/>
              <a:t>Alice sends the message along with her signature to Bob</a:t>
            </a:r>
          </a:p>
          <a:p>
            <a:pPr lvl="2"/>
            <a:r>
              <a:rPr lang="en-US" b="1" dirty="0" smtClean="0"/>
              <a:t>Team discussion: </a:t>
            </a:r>
            <a:r>
              <a:rPr lang="en-US" dirty="0" smtClean="0"/>
              <a:t>What actions B</a:t>
            </a:r>
            <a:r>
              <a:rPr lang="en-US" dirty="0" smtClean="0"/>
              <a:t>ob needs to do to verify </a:t>
            </a:r>
            <a:r>
              <a:rPr lang="en-US" dirty="0" smtClean="0"/>
              <a:t>Alice’s </a:t>
            </a:r>
            <a:r>
              <a:rPr lang="en-US" dirty="0" smtClean="0"/>
              <a:t>signature?</a:t>
            </a:r>
            <a:endParaRPr lang="en-US" dirty="0" smtClean="0"/>
          </a:p>
          <a:p>
            <a:r>
              <a:rPr lang="en-US" dirty="0" smtClean="0"/>
              <a:t>What security goal(s) can be achieved?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529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Algorithms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and response:</a:t>
            </a:r>
          </a:p>
          <a:p>
            <a:pPr lvl="1"/>
            <a:r>
              <a:rPr lang="en-US" dirty="0" smtClean="0"/>
              <a:t>Alice and Bob share a secret key K in advance.</a:t>
            </a:r>
          </a:p>
          <a:p>
            <a:pPr lvl="1"/>
            <a:r>
              <a:rPr lang="en-US" dirty="0" smtClean="0"/>
              <a:t>Alice sends a message {I’m Alice} to Bob.</a:t>
            </a:r>
          </a:p>
          <a:p>
            <a:pPr lvl="1"/>
            <a:r>
              <a:rPr lang="en-US" dirty="0" smtClean="0"/>
              <a:t>Bob sends a challenge {E(1234, K)} to Alice.</a:t>
            </a:r>
          </a:p>
          <a:p>
            <a:pPr lvl="1"/>
            <a:r>
              <a:rPr lang="en-US" dirty="0" smtClean="0"/>
              <a:t>Alice sends the response {1234} and her own challenge {E(9876, K)} to Bob.</a:t>
            </a:r>
          </a:p>
          <a:p>
            <a:pPr lvl="1"/>
            <a:r>
              <a:rPr lang="en-US" dirty="0" smtClean="0"/>
              <a:t>Bob sends the response {9876} to Alice.</a:t>
            </a:r>
          </a:p>
          <a:p>
            <a:r>
              <a:rPr lang="en-US" dirty="0" smtClean="0"/>
              <a:t>What security goal(s) can be achieved?</a:t>
            </a:r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Cryptographic Algorithms and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challenge &amp; response,</a:t>
            </a:r>
          </a:p>
          <a:p>
            <a:pPr lvl="1"/>
            <a:r>
              <a:rPr lang="en-US" dirty="0" smtClean="0"/>
              <a:t>Try </a:t>
            </a:r>
            <a:r>
              <a:rPr lang="en-US" dirty="0"/>
              <a:t>to describe the C&amp;R back-and-forth messages between Alice and Bob if using a public key cryptographic </a:t>
            </a:r>
            <a:r>
              <a:rPr lang="en-US" dirty="0" smtClean="0"/>
              <a:t>algorithm, assuming both Alice and Bob know each other’s public key?</a:t>
            </a:r>
            <a:endParaRPr lang="en-US" dirty="0"/>
          </a:p>
          <a:p>
            <a:pPr lvl="1"/>
            <a:r>
              <a:rPr lang="en-US" dirty="0"/>
              <a:t>Try to describe the C&amp;R back-and-forth messages between Alice and Bob if using a </a:t>
            </a:r>
            <a:r>
              <a:rPr lang="en-US" dirty="0" smtClean="0"/>
              <a:t>cryptographic hash algorithm, assuming Alice and Bob share a secret key?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using appropriate cryptographic algorithms in applications to achieve security goals without having to know the details of how these algorithms implemented, which security principle(s) applies to this crypto-algorithm usage?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Legendary Cipher: Pigpen Code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20337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64008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47615</TotalTime>
  <Words>877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security goals and usage of cryptographic algorithms</vt:lpstr>
      <vt:lpstr>Security Goals</vt:lpstr>
      <vt:lpstr>Cryptographic Algorithms and Usage</vt:lpstr>
      <vt:lpstr>Cryptographic Algorithms and Usage</vt:lpstr>
      <vt:lpstr>Cryptographic Algorithms and Usage</vt:lpstr>
      <vt:lpstr>Cryptographic Algorithms and Usage</vt:lpstr>
      <vt:lpstr>Cryptographic Algorithms and Usage</vt:lpstr>
      <vt:lpstr>Security principles</vt:lpstr>
      <vt:lpstr>Legendary Cipher: Pigpen Code</vt:lpstr>
      <vt:lpstr>Legendary Cipher: Pigpen Code</vt:lpstr>
      <vt:lpstr>Legendary Cipher: Caesar Cipher (A Substitution Cipher)</vt:lpstr>
      <vt:lpstr>Legendary Cipher: Random Cipher</vt:lpstr>
      <vt:lpstr>Secure Random Cipher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Cipher Games</dc:title>
  <dc:creator>Jyh-haw Yeh</dc:creator>
  <cp:lastModifiedBy>Jyh-haw Yeh</cp:lastModifiedBy>
  <cp:revision>37</cp:revision>
  <dcterms:created xsi:type="dcterms:W3CDTF">2017-05-10T22:03:42Z</dcterms:created>
  <dcterms:modified xsi:type="dcterms:W3CDTF">2017-06-22T16:25:18Z</dcterms:modified>
</cp:coreProperties>
</file>