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40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AFD99D-FEE9-4B5F-A483-E0BAC3A812CC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9992A38-75EA-4420-B78A-96EAA8D9712D}">
      <dgm:prSet phldrT="[Text]"/>
      <dgm:spPr/>
      <dgm:t>
        <a:bodyPr/>
        <a:lstStyle/>
        <a:p>
          <a:r>
            <a:rPr lang="en-US" b="1"/>
            <a:t>(6-8 credits) Choose one course from each group</a:t>
          </a:r>
        </a:p>
      </dgm:t>
    </dgm:pt>
    <dgm:pt modelId="{F2B7B661-E51C-4BA8-AFC4-EEF5C5D4D8D2}" type="parTrans" cxnId="{C5F4A757-F6DE-4456-A181-00CE6FF35281}">
      <dgm:prSet/>
      <dgm:spPr/>
      <dgm:t>
        <a:bodyPr/>
        <a:lstStyle/>
        <a:p>
          <a:endParaRPr lang="en-US"/>
        </a:p>
      </dgm:t>
    </dgm:pt>
    <dgm:pt modelId="{9A4ECA92-7EFC-4ED4-8FBA-1BCFD68B67D5}" type="sibTrans" cxnId="{C5F4A757-F6DE-4456-A181-00CE6FF35281}">
      <dgm:prSet/>
      <dgm:spPr/>
      <dgm:t>
        <a:bodyPr/>
        <a:lstStyle/>
        <a:p>
          <a:endParaRPr lang="en-US"/>
        </a:p>
      </dgm:t>
    </dgm:pt>
    <dgm:pt modelId="{FB93AB7A-064F-442D-97FF-C5C9996941F7}">
      <dgm:prSet phldrT="[Text]"/>
      <dgm:spPr/>
      <dgm:t>
        <a:bodyPr/>
        <a:lstStyle/>
        <a:p>
          <a:r>
            <a:rPr lang="en-US"/>
            <a:t>CS 121/L or ITM 225</a:t>
          </a:r>
        </a:p>
      </dgm:t>
    </dgm:pt>
    <dgm:pt modelId="{B12D1E80-1B13-48A8-8F0A-FA9A33E384E0}" type="parTrans" cxnId="{FE80D5EC-C2CA-4BC8-8515-47155886AB79}">
      <dgm:prSet/>
      <dgm:spPr/>
      <dgm:t>
        <a:bodyPr/>
        <a:lstStyle/>
        <a:p>
          <a:endParaRPr lang="en-US"/>
        </a:p>
      </dgm:t>
    </dgm:pt>
    <dgm:pt modelId="{D57B1723-32CF-497E-AD04-8E6AC5E8FF39}" type="sibTrans" cxnId="{FE80D5EC-C2CA-4BC8-8515-47155886AB79}">
      <dgm:prSet/>
      <dgm:spPr/>
      <dgm:t>
        <a:bodyPr/>
        <a:lstStyle/>
        <a:p>
          <a:endParaRPr lang="en-US"/>
        </a:p>
      </dgm:t>
    </dgm:pt>
    <dgm:pt modelId="{2B163A05-5E11-4E7B-B91A-C902CBE11EAE}">
      <dgm:prSet phldrT="[Text]"/>
      <dgm:spPr/>
      <dgm:t>
        <a:bodyPr/>
        <a:lstStyle/>
        <a:p>
          <a:r>
            <a:rPr lang="en-US"/>
            <a:t>MATH 187 or MATH 189</a:t>
          </a:r>
        </a:p>
      </dgm:t>
    </dgm:pt>
    <dgm:pt modelId="{BE07E83E-84BD-4352-8566-376EC8AFBD22}" type="parTrans" cxnId="{1941CA82-9556-4808-974E-1C1170E79087}">
      <dgm:prSet/>
      <dgm:spPr/>
      <dgm:t>
        <a:bodyPr/>
        <a:lstStyle/>
        <a:p>
          <a:endParaRPr lang="en-US"/>
        </a:p>
      </dgm:t>
    </dgm:pt>
    <dgm:pt modelId="{9FB698AF-0E74-4BBB-8E58-F50B21749277}" type="sibTrans" cxnId="{1941CA82-9556-4808-974E-1C1170E79087}">
      <dgm:prSet/>
      <dgm:spPr/>
      <dgm:t>
        <a:bodyPr/>
        <a:lstStyle/>
        <a:p>
          <a:endParaRPr lang="en-US"/>
        </a:p>
      </dgm:t>
    </dgm:pt>
    <dgm:pt modelId="{49C2FE0E-BABA-497C-A0E4-20F23232E820}">
      <dgm:prSet phldrT="[Text]"/>
      <dgm:spPr/>
      <dgm:t>
        <a:bodyPr/>
        <a:lstStyle/>
        <a:p>
          <a:r>
            <a:rPr lang="en-US" b="1"/>
            <a:t>(6-7 credits) Choose one course from each group</a:t>
          </a:r>
        </a:p>
      </dgm:t>
    </dgm:pt>
    <dgm:pt modelId="{FCBA704E-B7AC-4AD0-8822-5E88CC8B600C}" type="parTrans" cxnId="{B02A0ECC-C7BB-41E2-9206-C7A1D0E1CC49}">
      <dgm:prSet/>
      <dgm:spPr/>
      <dgm:t>
        <a:bodyPr/>
        <a:lstStyle/>
        <a:p>
          <a:endParaRPr lang="en-US"/>
        </a:p>
      </dgm:t>
    </dgm:pt>
    <dgm:pt modelId="{4586AC43-3677-41F6-BB43-6AF57B435538}" type="sibTrans" cxnId="{B02A0ECC-C7BB-41E2-9206-C7A1D0E1CC49}">
      <dgm:prSet/>
      <dgm:spPr/>
      <dgm:t>
        <a:bodyPr/>
        <a:lstStyle/>
        <a:p>
          <a:endParaRPr lang="en-US"/>
        </a:p>
      </dgm:t>
    </dgm:pt>
    <dgm:pt modelId="{3D08D803-0A16-459E-B585-F3CD5EE0F764}">
      <dgm:prSet phldrT="[Text]"/>
      <dgm:spPr/>
      <dgm:t>
        <a:bodyPr/>
        <a:lstStyle/>
        <a:p>
          <a:r>
            <a:rPr lang="en-US" dirty="0" smtClean="0"/>
            <a:t>CS 230 or ITM </a:t>
          </a:r>
          <a:r>
            <a:rPr lang="en-US" dirty="0"/>
            <a:t>315 or MATH 305</a:t>
          </a:r>
        </a:p>
      </dgm:t>
    </dgm:pt>
    <dgm:pt modelId="{FFEB8311-D794-46A3-AC38-5FABF039A1B9}" type="parTrans" cxnId="{D81654A7-5AE8-4113-A6D0-C2341CAB7CCF}">
      <dgm:prSet/>
      <dgm:spPr/>
      <dgm:t>
        <a:bodyPr/>
        <a:lstStyle/>
        <a:p>
          <a:endParaRPr lang="en-US"/>
        </a:p>
      </dgm:t>
    </dgm:pt>
    <dgm:pt modelId="{0EAF32C5-28A4-4C23-B63A-0FD3529A6B38}" type="sibTrans" cxnId="{D81654A7-5AE8-4113-A6D0-C2341CAB7CCF}">
      <dgm:prSet/>
      <dgm:spPr/>
      <dgm:t>
        <a:bodyPr/>
        <a:lstStyle/>
        <a:p>
          <a:endParaRPr lang="en-US"/>
        </a:p>
      </dgm:t>
    </dgm:pt>
    <dgm:pt modelId="{D3775756-53C9-4EB6-AD50-0E86336D29C7}">
      <dgm:prSet phldrT="[Text]"/>
      <dgm:spPr/>
      <dgm:t>
        <a:bodyPr/>
        <a:lstStyle/>
        <a:p>
          <a:r>
            <a:rPr lang="en-US" dirty="0"/>
            <a:t>CS </a:t>
          </a:r>
          <a:r>
            <a:rPr lang="en-US" dirty="0" smtClean="0"/>
            <a:t>252 or CS 253 </a:t>
          </a:r>
          <a:r>
            <a:rPr lang="en-US" dirty="0"/>
            <a:t>or ITM 305/L</a:t>
          </a:r>
        </a:p>
      </dgm:t>
    </dgm:pt>
    <dgm:pt modelId="{91E343E9-E96D-48D7-8FB7-43F248DE4A1F}" type="parTrans" cxnId="{A1228F6A-5AAC-49BE-AF6E-D453F06DD48C}">
      <dgm:prSet/>
      <dgm:spPr/>
      <dgm:t>
        <a:bodyPr/>
        <a:lstStyle/>
        <a:p>
          <a:endParaRPr lang="en-US"/>
        </a:p>
      </dgm:t>
    </dgm:pt>
    <dgm:pt modelId="{6F6A1AEE-3F32-41F2-B4BF-FE3B6F9CCC63}" type="sibTrans" cxnId="{A1228F6A-5AAC-49BE-AF6E-D453F06DD48C}">
      <dgm:prSet/>
      <dgm:spPr/>
      <dgm:t>
        <a:bodyPr/>
        <a:lstStyle/>
        <a:p>
          <a:endParaRPr lang="en-US"/>
        </a:p>
      </dgm:t>
    </dgm:pt>
    <dgm:pt modelId="{BABECEF2-64B4-445E-9403-AAD399EE73C2}">
      <dgm:prSet phldrT="[Text]"/>
      <dgm:spPr/>
      <dgm:t>
        <a:bodyPr/>
        <a:lstStyle/>
        <a:p>
          <a:r>
            <a:rPr lang="en-US" b="1"/>
            <a:t>(3 credits) Choose one course from the following</a:t>
          </a:r>
          <a:endParaRPr lang="en-US"/>
        </a:p>
      </dgm:t>
    </dgm:pt>
    <dgm:pt modelId="{A84F5C6C-5D0B-442F-AB47-6CE67C8C53F3}" type="parTrans" cxnId="{646CA932-774B-4B81-97DB-031C6CE09DC0}">
      <dgm:prSet/>
      <dgm:spPr/>
      <dgm:t>
        <a:bodyPr/>
        <a:lstStyle/>
        <a:p>
          <a:endParaRPr lang="en-US"/>
        </a:p>
      </dgm:t>
    </dgm:pt>
    <dgm:pt modelId="{833A11D5-1B29-4605-91E7-DA41425E6278}" type="sibTrans" cxnId="{646CA932-774B-4B81-97DB-031C6CE09DC0}">
      <dgm:prSet/>
      <dgm:spPr/>
      <dgm:t>
        <a:bodyPr/>
        <a:lstStyle/>
        <a:p>
          <a:endParaRPr lang="en-US"/>
        </a:p>
      </dgm:t>
    </dgm:pt>
    <dgm:pt modelId="{E19D8724-DE51-46EA-A339-0111DC2EDF0C}">
      <dgm:prSet phldrT="[Text]"/>
      <dgm:spPr/>
      <dgm:t>
        <a:bodyPr/>
        <a:lstStyle/>
        <a:p>
          <a:r>
            <a:rPr lang="en-US"/>
            <a:t>CS 331 or ITM 455</a:t>
          </a:r>
        </a:p>
      </dgm:t>
    </dgm:pt>
    <dgm:pt modelId="{BDEA772A-AA3B-44FD-BE58-360BD14D4997}" type="parTrans" cxnId="{4E8C463C-1267-4C47-AFBF-EA19FB97D09C}">
      <dgm:prSet/>
      <dgm:spPr/>
      <dgm:t>
        <a:bodyPr/>
        <a:lstStyle/>
        <a:p>
          <a:endParaRPr lang="en-US"/>
        </a:p>
      </dgm:t>
    </dgm:pt>
    <dgm:pt modelId="{0297AA69-8CFF-4568-BA3F-3F1DF6088A21}" type="sibTrans" cxnId="{4E8C463C-1267-4C47-AFBF-EA19FB97D09C}">
      <dgm:prSet/>
      <dgm:spPr/>
      <dgm:t>
        <a:bodyPr/>
        <a:lstStyle/>
        <a:p>
          <a:endParaRPr lang="en-US"/>
        </a:p>
      </dgm:t>
    </dgm:pt>
    <dgm:pt modelId="{2DC1EAD2-2A90-4940-BA50-D9C58F03989D}">
      <dgm:prSet phldrT="[Text]"/>
      <dgm:spPr/>
      <dgm:t>
        <a:bodyPr/>
        <a:lstStyle/>
        <a:p>
          <a:r>
            <a:rPr lang="en-US"/>
            <a:t>CS 332 or CS 333 or MATH 307 or MATH 308 or MATH 408</a:t>
          </a:r>
        </a:p>
      </dgm:t>
    </dgm:pt>
    <dgm:pt modelId="{EB4BF800-4ECF-458A-B9D8-9259E2CF7EE9}" type="parTrans" cxnId="{D2955F67-1FED-4572-AA5D-C29F6300C304}">
      <dgm:prSet/>
      <dgm:spPr/>
      <dgm:t>
        <a:bodyPr/>
        <a:lstStyle/>
        <a:p>
          <a:endParaRPr lang="en-US"/>
        </a:p>
      </dgm:t>
    </dgm:pt>
    <dgm:pt modelId="{CBBA81FA-04E9-4BE7-A5A6-D2A4EBE8646B}" type="sibTrans" cxnId="{D2955F67-1FED-4572-AA5D-C29F6300C304}">
      <dgm:prSet/>
      <dgm:spPr/>
      <dgm:t>
        <a:bodyPr/>
        <a:lstStyle/>
        <a:p>
          <a:endParaRPr lang="en-US"/>
        </a:p>
      </dgm:t>
    </dgm:pt>
    <dgm:pt modelId="{6105BA36-5429-45EA-8119-B67FCC91B600}">
      <dgm:prSet phldrT="[Text]"/>
      <dgm:spPr/>
      <dgm:t>
        <a:bodyPr/>
        <a:lstStyle/>
        <a:p>
          <a:r>
            <a:rPr lang="en-US" b="1"/>
            <a:t>(6 credits) Choose two courses from the following (at least one CS course)</a:t>
          </a:r>
        </a:p>
      </dgm:t>
    </dgm:pt>
    <dgm:pt modelId="{7F778584-DD0A-4A29-B8E2-F0B111233303}" type="sibTrans" cxnId="{9AB26240-2B64-40B8-8160-B619EFE62397}">
      <dgm:prSet/>
      <dgm:spPr/>
      <dgm:t>
        <a:bodyPr/>
        <a:lstStyle/>
        <a:p>
          <a:endParaRPr lang="en-US"/>
        </a:p>
      </dgm:t>
    </dgm:pt>
    <dgm:pt modelId="{DEF8F227-1B37-4889-9FBC-05D75CD45C13}" type="parTrans" cxnId="{9AB26240-2B64-40B8-8160-B619EFE62397}">
      <dgm:prSet/>
      <dgm:spPr/>
      <dgm:t>
        <a:bodyPr/>
        <a:lstStyle/>
        <a:p>
          <a:endParaRPr lang="en-US"/>
        </a:p>
      </dgm:t>
    </dgm:pt>
    <dgm:pt modelId="{0222AF3A-F85B-4095-B191-C2A2C01A72C5}" type="pres">
      <dgm:prSet presAssocID="{FBAFD99D-FEE9-4B5F-A483-E0BAC3A812C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96D8633-CA51-4087-A0BB-F502A77ED3A9}" type="pres">
      <dgm:prSet presAssocID="{6105BA36-5429-45EA-8119-B67FCC91B600}" presName="boxAndChildren" presStyleCnt="0"/>
      <dgm:spPr/>
    </dgm:pt>
    <dgm:pt modelId="{139667CF-A05B-4BC9-8904-B62B0FD42832}" type="pres">
      <dgm:prSet presAssocID="{6105BA36-5429-45EA-8119-B67FCC91B600}" presName="parentTextBox" presStyleLbl="node1" presStyleIdx="0" presStyleCnt="4"/>
      <dgm:spPr/>
      <dgm:t>
        <a:bodyPr/>
        <a:lstStyle/>
        <a:p>
          <a:endParaRPr lang="en-US"/>
        </a:p>
      </dgm:t>
    </dgm:pt>
    <dgm:pt modelId="{7197259A-2380-4984-B206-F004B185A0C2}" type="pres">
      <dgm:prSet presAssocID="{6105BA36-5429-45EA-8119-B67FCC91B600}" presName="entireBox" presStyleLbl="node1" presStyleIdx="0" presStyleCnt="4"/>
      <dgm:spPr/>
      <dgm:t>
        <a:bodyPr/>
        <a:lstStyle/>
        <a:p>
          <a:endParaRPr lang="en-US"/>
        </a:p>
      </dgm:t>
    </dgm:pt>
    <dgm:pt modelId="{AB50240E-E187-4E84-9BBF-E73945744952}" type="pres">
      <dgm:prSet presAssocID="{6105BA36-5429-45EA-8119-B67FCC91B600}" presName="descendantBox" presStyleCnt="0"/>
      <dgm:spPr/>
    </dgm:pt>
    <dgm:pt modelId="{99D86CF0-5ABD-403F-9DD4-F1D173E42487}" type="pres">
      <dgm:prSet presAssocID="{2DC1EAD2-2A90-4940-BA50-D9C58F03989D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C3770C-2EE3-4FE2-82FB-17BF07C2DAB9}" type="pres">
      <dgm:prSet presAssocID="{833A11D5-1B29-4605-91E7-DA41425E6278}" presName="sp" presStyleCnt="0"/>
      <dgm:spPr/>
    </dgm:pt>
    <dgm:pt modelId="{ED8B83B0-7EF5-4F86-93F9-D017BDA77AF1}" type="pres">
      <dgm:prSet presAssocID="{BABECEF2-64B4-445E-9403-AAD399EE73C2}" presName="arrowAndChildren" presStyleCnt="0"/>
      <dgm:spPr/>
    </dgm:pt>
    <dgm:pt modelId="{BFCB0612-EFCD-4D27-A9E2-136D48585465}" type="pres">
      <dgm:prSet presAssocID="{BABECEF2-64B4-445E-9403-AAD399EE73C2}" presName="parentTextArrow" presStyleLbl="node1" presStyleIdx="0" presStyleCnt="4"/>
      <dgm:spPr/>
      <dgm:t>
        <a:bodyPr/>
        <a:lstStyle/>
        <a:p>
          <a:endParaRPr lang="en-US"/>
        </a:p>
      </dgm:t>
    </dgm:pt>
    <dgm:pt modelId="{CF0E1069-CF31-4762-AC55-2F97829E2A84}" type="pres">
      <dgm:prSet presAssocID="{BABECEF2-64B4-445E-9403-AAD399EE73C2}" presName="arrow" presStyleLbl="node1" presStyleIdx="1" presStyleCnt="4"/>
      <dgm:spPr/>
      <dgm:t>
        <a:bodyPr/>
        <a:lstStyle/>
        <a:p>
          <a:endParaRPr lang="en-US"/>
        </a:p>
      </dgm:t>
    </dgm:pt>
    <dgm:pt modelId="{1F8794D7-6FCD-4EA3-9A09-CD99C3EC3B63}" type="pres">
      <dgm:prSet presAssocID="{BABECEF2-64B4-445E-9403-AAD399EE73C2}" presName="descendantArrow" presStyleCnt="0"/>
      <dgm:spPr/>
    </dgm:pt>
    <dgm:pt modelId="{3B95F8A5-9141-4824-85A3-7DCCD3A7D875}" type="pres">
      <dgm:prSet presAssocID="{E19D8724-DE51-46EA-A339-0111DC2EDF0C}" presName="childTextArrow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1A5124-FCFA-4371-83DD-E25B0C2AE9C9}" type="pres">
      <dgm:prSet presAssocID="{4586AC43-3677-41F6-BB43-6AF57B435538}" presName="sp" presStyleCnt="0"/>
      <dgm:spPr/>
    </dgm:pt>
    <dgm:pt modelId="{C811C39D-FE9D-48F2-95C8-77B043F0FC2B}" type="pres">
      <dgm:prSet presAssocID="{49C2FE0E-BABA-497C-A0E4-20F23232E820}" presName="arrowAndChildren" presStyleCnt="0"/>
      <dgm:spPr/>
    </dgm:pt>
    <dgm:pt modelId="{6F201FF9-EC33-473F-A4C0-0695183E63C0}" type="pres">
      <dgm:prSet presAssocID="{49C2FE0E-BABA-497C-A0E4-20F23232E820}" presName="parentTextArrow" presStyleLbl="node1" presStyleIdx="1" presStyleCnt="4"/>
      <dgm:spPr/>
      <dgm:t>
        <a:bodyPr/>
        <a:lstStyle/>
        <a:p>
          <a:endParaRPr lang="en-US"/>
        </a:p>
      </dgm:t>
    </dgm:pt>
    <dgm:pt modelId="{F6133D69-5A23-4905-872F-246442E7555A}" type="pres">
      <dgm:prSet presAssocID="{49C2FE0E-BABA-497C-A0E4-20F23232E820}" presName="arrow" presStyleLbl="node1" presStyleIdx="2" presStyleCnt="4"/>
      <dgm:spPr/>
      <dgm:t>
        <a:bodyPr/>
        <a:lstStyle/>
        <a:p>
          <a:endParaRPr lang="en-US"/>
        </a:p>
      </dgm:t>
    </dgm:pt>
    <dgm:pt modelId="{485F7BD2-3B49-42A6-B3B5-CE9B870E5484}" type="pres">
      <dgm:prSet presAssocID="{49C2FE0E-BABA-497C-A0E4-20F23232E820}" presName="descendantArrow" presStyleCnt="0"/>
      <dgm:spPr/>
    </dgm:pt>
    <dgm:pt modelId="{3839E515-571C-4530-9145-7113E70CF501}" type="pres">
      <dgm:prSet presAssocID="{3D08D803-0A16-459E-B585-F3CD5EE0F764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3D9562-BD5C-4494-B0E3-DD8431AB9750}" type="pres">
      <dgm:prSet presAssocID="{D3775756-53C9-4EB6-AD50-0E86336D29C7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47E1C5-EACE-43CD-8D7A-4F2F7AC46511}" type="pres">
      <dgm:prSet presAssocID="{9A4ECA92-7EFC-4ED4-8FBA-1BCFD68B67D5}" presName="sp" presStyleCnt="0"/>
      <dgm:spPr/>
    </dgm:pt>
    <dgm:pt modelId="{CE8678AE-C8BD-4E32-BEB2-EDAD6DAEFE99}" type="pres">
      <dgm:prSet presAssocID="{09992A38-75EA-4420-B78A-96EAA8D9712D}" presName="arrowAndChildren" presStyleCnt="0"/>
      <dgm:spPr/>
    </dgm:pt>
    <dgm:pt modelId="{E94E2789-FE39-4832-A36F-2C46E2A08169}" type="pres">
      <dgm:prSet presAssocID="{09992A38-75EA-4420-B78A-96EAA8D9712D}" presName="parentTextArrow" presStyleLbl="node1" presStyleIdx="2" presStyleCnt="4"/>
      <dgm:spPr/>
      <dgm:t>
        <a:bodyPr/>
        <a:lstStyle/>
        <a:p>
          <a:endParaRPr lang="en-US"/>
        </a:p>
      </dgm:t>
    </dgm:pt>
    <dgm:pt modelId="{F2960004-75F7-4FC1-B40C-C8B2CCD7A83E}" type="pres">
      <dgm:prSet presAssocID="{09992A38-75EA-4420-B78A-96EAA8D9712D}" presName="arrow" presStyleLbl="node1" presStyleIdx="3" presStyleCnt="4"/>
      <dgm:spPr/>
      <dgm:t>
        <a:bodyPr/>
        <a:lstStyle/>
        <a:p>
          <a:endParaRPr lang="en-US"/>
        </a:p>
      </dgm:t>
    </dgm:pt>
    <dgm:pt modelId="{583427C1-3E34-46C4-8905-3A6B16DFAD94}" type="pres">
      <dgm:prSet presAssocID="{09992A38-75EA-4420-B78A-96EAA8D9712D}" presName="descendantArrow" presStyleCnt="0"/>
      <dgm:spPr/>
    </dgm:pt>
    <dgm:pt modelId="{1C9AE0DD-B887-4391-884E-E65C5F0E2A26}" type="pres">
      <dgm:prSet presAssocID="{FB93AB7A-064F-442D-97FF-C5C9996941F7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84EF1C-4D79-4F83-AB00-C330B9642A93}" type="pres">
      <dgm:prSet presAssocID="{2B163A05-5E11-4E7B-B91A-C902CBE11EAE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1228F6A-5AAC-49BE-AF6E-D453F06DD48C}" srcId="{49C2FE0E-BABA-497C-A0E4-20F23232E820}" destId="{D3775756-53C9-4EB6-AD50-0E86336D29C7}" srcOrd="1" destOrd="0" parTransId="{91E343E9-E96D-48D7-8FB7-43F248DE4A1F}" sibTransId="{6F6A1AEE-3F32-41F2-B4BF-FE3B6F9CCC63}"/>
    <dgm:cxn modelId="{716C4333-ACC8-48DC-A71D-2F1CD9E222EE}" type="presOf" srcId="{2DC1EAD2-2A90-4940-BA50-D9C58F03989D}" destId="{99D86CF0-5ABD-403F-9DD4-F1D173E42487}" srcOrd="0" destOrd="0" presId="urn:microsoft.com/office/officeart/2005/8/layout/process4"/>
    <dgm:cxn modelId="{759C9F7A-E777-4516-9F02-D3AD46821A63}" type="presOf" srcId="{E19D8724-DE51-46EA-A339-0111DC2EDF0C}" destId="{3B95F8A5-9141-4824-85A3-7DCCD3A7D875}" srcOrd="0" destOrd="0" presId="urn:microsoft.com/office/officeart/2005/8/layout/process4"/>
    <dgm:cxn modelId="{44DC2897-B714-4435-8F75-BE9EB3D5AD25}" type="presOf" srcId="{49C2FE0E-BABA-497C-A0E4-20F23232E820}" destId="{6F201FF9-EC33-473F-A4C0-0695183E63C0}" srcOrd="0" destOrd="0" presId="urn:microsoft.com/office/officeart/2005/8/layout/process4"/>
    <dgm:cxn modelId="{FE80D5EC-C2CA-4BC8-8515-47155886AB79}" srcId="{09992A38-75EA-4420-B78A-96EAA8D9712D}" destId="{FB93AB7A-064F-442D-97FF-C5C9996941F7}" srcOrd="0" destOrd="0" parTransId="{B12D1E80-1B13-48A8-8F0A-FA9A33E384E0}" sibTransId="{D57B1723-32CF-497E-AD04-8E6AC5E8FF39}"/>
    <dgm:cxn modelId="{646CA932-774B-4B81-97DB-031C6CE09DC0}" srcId="{FBAFD99D-FEE9-4B5F-A483-E0BAC3A812CC}" destId="{BABECEF2-64B4-445E-9403-AAD399EE73C2}" srcOrd="2" destOrd="0" parTransId="{A84F5C6C-5D0B-442F-AB47-6CE67C8C53F3}" sibTransId="{833A11D5-1B29-4605-91E7-DA41425E6278}"/>
    <dgm:cxn modelId="{1941CA82-9556-4808-974E-1C1170E79087}" srcId="{09992A38-75EA-4420-B78A-96EAA8D9712D}" destId="{2B163A05-5E11-4E7B-B91A-C902CBE11EAE}" srcOrd="1" destOrd="0" parTransId="{BE07E83E-84BD-4352-8566-376EC8AFBD22}" sibTransId="{9FB698AF-0E74-4BBB-8E58-F50B21749277}"/>
    <dgm:cxn modelId="{0D99140A-232F-46D4-9DF7-7A2EBE576321}" type="presOf" srcId="{49C2FE0E-BABA-497C-A0E4-20F23232E820}" destId="{F6133D69-5A23-4905-872F-246442E7555A}" srcOrd="1" destOrd="0" presId="urn:microsoft.com/office/officeart/2005/8/layout/process4"/>
    <dgm:cxn modelId="{F7C3DCE6-4593-4E34-8559-8A4CAF38E6B7}" type="presOf" srcId="{6105BA36-5429-45EA-8119-B67FCC91B600}" destId="{139667CF-A05B-4BC9-8904-B62B0FD42832}" srcOrd="0" destOrd="0" presId="urn:microsoft.com/office/officeart/2005/8/layout/process4"/>
    <dgm:cxn modelId="{71249493-2E2C-470B-8284-09F0387159E4}" type="presOf" srcId="{BABECEF2-64B4-445E-9403-AAD399EE73C2}" destId="{BFCB0612-EFCD-4D27-A9E2-136D48585465}" srcOrd="0" destOrd="0" presId="urn:microsoft.com/office/officeart/2005/8/layout/process4"/>
    <dgm:cxn modelId="{21F5692E-156B-40BD-9A15-2865805A0E5B}" type="presOf" srcId="{D3775756-53C9-4EB6-AD50-0E86336D29C7}" destId="{FA3D9562-BD5C-4494-B0E3-DD8431AB9750}" srcOrd="0" destOrd="0" presId="urn:microsoft.com/office/officeart/2005/8/layout/process4"/>
    <dgm:cxn modelId="{F3322689-A207-4B05-99AF-A3EF02656E00}" type="presOf" srcId="{FB93AB7A-064F-442D-97FF-C5C9996941F7}" destId="{1C9AE0DD-B887-4391-884E-E65C5F0E2A26}" srcOrd="0" destOrd="0" presId="urn:microsoft.com/office/officeart/2005/8/layout/process4"/>
    <dgm:cxn modelId="{9AB26240-2B64-40B8-8160-B619EFE62397}" srcId="{FBAFD99D-FEE9-4B5F-A483-E0BAC3A812CC}" destId="{6105BA36-5429-45EA-8119-B67FCC91B600}" srcOrd="3" destOrd="0" parTransId="{DEF8F227-1B37-4889-9FBC-05D75CD45C13}" sibTransId="{7F778584-DD0A-4A29-B8E2-F0B111233303}"/>
    <dgm:cxn modelId="{059A70E1-F313-41A4-A403-964A0C9D2B4F}" type="presOf" srcId="{09992A38-75EA-4420-B78A-96EAA8D9712D}" destId="{E94E2789-FE39-4832-A36F-2C46E2A08169}" srcOrd="0" destOrd="0" presId="urn:microsoft.com/office/officeart/2005/8/layout/process4"/>
    <dgm:cxn modelId="{2B63989E-5434-4253-85A7-B5661949D694}" type="presOf" srcId="{BABECEF2-64B4-445E-9403-AAD399EE73C2}" destId="{CF0E1069-CF31-4762-AC55-2F97829E2A84}" srcOrd="1" destOrd="0" presId="urn:microsoft.com/office/officeart/2005/8/layout/process4"/>
    <dgm:cxn modelId="{C5F4A757-F6DE-4456-A181-00CE6FF35281}" srcId="{FBAFD99D-FEE9-4B5F-A483-E0BAC3A812CC}" destId="{09992A38-75EA-4420-B78A-96EAA8D9712D}" srcOrd="0" destOrd="0" parTransId="{F2B7B661-E51C-4BA8-AFC4-EEF5C5D4D8D2}" sibTransId="{9A4ECA92-7EFC-4ED4-8FBA-1BCFD68B67D5}"/>
    <dgm:cxn modelId="{D81654A7-5AE8-4113-A6D0-C2341CAB7CCF}" srcId="{49C2FE0E-BABA-497C-A0E4-20F23232E820}" destId="{3D08D803-0A16-459E-B585-F3CD5EE0F764}" srcOrd="0" destOrd="0" parTransId="{FFEB8311-D794-46A3-AC38-5FABF039A1B9}" sibTransId="{0EAF32C5-28A4-4C23-B63A-0FD3529A6B38}"/>
    <dgm:cxn modelId="{B7A33788-87A7-4236-82BA-EEAD94D6C8C6}" type="presOf" srcId="{2B163A05-5E11-4E7B-B91A-C902CBE11EAE}" destId="{0584EF1C-4D79-4F83-AB00-C330B9642A93}" srcOrd="0" destOrd="0" presId="urn:microsoft.com/office/officeart/2005/8/layout/process4"/>
    <dgm:cxn modelId="{916F1D41-945E-44E0-B355-89659D0651C3}" type="presOf" srcId="{09992A38-75EA-4420-B78A-96EAA8D9712D}" destId="{F2960004-75F7-4FC1-B40C-C8B2CCD7A83E}" srcOrd="1" destOrd="0" presId="urn:microsoft.com/office/officeart/2005/8/layout/process4"/>
    <dgm:cxn modelId="{0826A075-6F2D-421F-A7D4-B867A372EBC7}" type="presOf" srcId="{3D08D803-0A16-459E-B585-F3CD5EE0F764}" destId="{3839E515-571C-4530-9145-7113E70CF501}" srcOrd="0" destOrd="0" presId="urn:microsoft.com/office/officeart/2005/8/layout/process4"/>
    <dgm:cxn modelId="{1ECB61CF-1E0F-4710-BF75-EDBD109AB764}" type="presOf" srcId="{FBAFD99D-FEE9-4B5F-A483-E0BAC3A812CC}" destId="{0222AF3A-F85B-4095-B191-C2A2C01A72C5}" srcOrd="0" destOrd="0" presId="urn:microsoft.com/office/officeart/2005/8/layout/process4"/>
    <dgm:cxn modelId="{D2955F67-1FED-4572-AA5D-C29F6300C304}" srcId="{6105BA36-5429-45EA-8119-B67FCC91B600}" destId="{2DC1EAD2-2A90-4940-BA50-D9C58F03989D}" srcOrd="0" destOrd="0" parTransId="{EB4BF800-4ECF-458A-B9D8-9259E2CF7EE9}" sibTransId="{CBBA81FA-04E9-4BE7-A5A6-D2A4EBE8646B}"/>
    <dgm:cxn modelId="{4E8C463C-1267-4C47-AFBF-EA19FB97D09C}" srcId="{BABECEF2-64B4-445E-9403-AAD399EE73C2}" destId="{E19D8724-DE51-46EA-A339-0111DC2EDF0C}" srcOrd="0" destOrd="0" parTransId="{BDEA772A-AA3B-44FD-BE58-360BD14D4997}" sibTransId="{0297AA69-8CFF-4568-BA3F-3F1DF6088A21}"/>
    <dgm:cxn modelId="{B02A0ECC-C7BB-41E2-9206-C7A1D0E1CC49}" srcId="{FBAFD99D-FEE9-4B5F-A483-E0BAC3A812CC}" destId="{49C2FE0E-BABA-497C-A0E4-20F23232E820}" srcOrd="1" destOrd="0" parTransId="{FCBA704E-B7AC-4AD0-8822-5E88CC8B600C}" sibTransId="{4586AC43-3677-41F6-BB43-6AF57B435538}"/>
    <dgm:cxn modelId="{9CE1F99F-3B9E-4AFB-A173-E4979B45E0C4}" type="presOf" srcId="{6105BA36-5429-45EA-8119-B67FCC91B600}" destId="{7197259A-2380-4984-B206-F004B185A0C2}" srcOrd="1" destOrd="0" presId="urn:microsoft.com/office/officeart/2005/8/layout/process4"/>
    <dgm:cxn modelId="{42209918-3BE5-43C4-A3DE-5D0B232B472C}" type="presParOf" srcId="{0222AF3A-F85B-4095-B191-C2A2C01A72C5}" destId="{F96D8633-CA51-4087-A0BB-F502A77ED3A9}" srcOrd="0" destOrd="0" presId="urn:microsoft.com/office/officeart/2005/8/layout/process4"/>
    <dgm:cxn modelId="{70B4E9FE-6609-4A00-A9F6-D9C1031A4F1F}" type="presParOf" srcId="{F96D8633-CA51-4087-A0BB-F502A77ED3A9}" destId="{139667CF-A05B-4BC9-8904-B62B0FD42832}" srcOrd="0" destOrd="0" presId="urn:microsoft.com/office/officeart/2005/8/layout/process4"/>
    <dgm:cxn modelId="{06645976-DD03-46EE-84EF-77F3948BA3AC}" type="presParOf" srcId="{F96D8633-CA51-4087-A0BB-F502A77ED3A9}" destId="{7197259A-2380-4984-B206-F004B185A0C2}" srcOrd="1" destOrd="0" presId="urn:microsoft.com/office/officeart/2005/8/layout/process4"/>
    <dgm:cxn modelId="{FBBC805B-D318-44DB-9E60-9F624E187087}" type="presParOf" srcId="{F96D8633-CA51-4087-A0BB-F502A77ED3A9}" destId="{AB50240E-E187-4E84-9BBF-E73945744952}" srcOrd="2" destOrd="0" presId="urn:microsoft.com/office/officeart/2005/8/layout/process4"/>
    <dgm:cxn modelId="{AF807453-3EAF-4B01-AAC8-BF86E16C17AB}" type="presParOf" srcId="{AB50240E-E187-4E84-9BBF-E73945744952}" destId="{99D86CF0-5ABD-403F-9DD4-F1D173E42487}" srcOrd="0" destOrd="0" presId="urn:microsoft.com/office/officeart/2005/8/layout/process4"/>
    <dgm:cxn modelId="{D343D08E-860C-4D61-B5EE-BBB074A92B40}" type="presParOf" srcId="{0222AF3A-F85B-4095-B191-C2A2C01A72C5}" destId="{96C3770C-2EE3-4FE2-82FB-17BF07C2DAB9}" srcOrd="1" destOrd="0" presId="urn:microsoft.com/office/officeart/2005/8/layout/process4"/>
    <dgm:cxn modelId="{469E623E-F3C1-4F47-BAF9-92251BDCE8F3}" type="presParOf" srcId="{0222AF3A-F85B-4095-B191-C2A2C01A72C5}" destId="{ED8B83B0-7EF5-4F86-93F9-D017BDA77AF1}" srcOrd="2" destOrd="0" presId="urn:microsoft.com/office/officeart/2005/8/layout/process4"/>
    <dgm:cxn modelId="{2732C4D8-7CF0-4CB1-864C-1239A4512449}" type="presParOf" srcId="{ED8B83B0-7EF5-4F86-93F9-D017BDA77AF1}" destId="{BFCB0612-EFCD-4D27-A9E2-136D48585465}" srcOrd="0" destOrd="0" presId="urn:microsoft.com/office/officeart/2005/8/layout/process4"/>
    <dgm:cxn modelId="{C23D7496-E0D6-4D53-AA34-5D9AF8302199}" type="presParOf" srcId="{ED8B83B0-7EF5-4F86-93F9-D017BDA77AF1}" destId="{CF0E1069-CF31-4762-AC55-2F97829E2A84}" srcOrd="1" destOrd="0" presId="urn:microsoft.com/office/officeart/2005/8/layout/process4"/>
    <dgm:cxn modelId="{68CC110D-0EF5-494C-BF46-EF02467ADC4B}" type="presParOf" srcId="{ED8B83B0-7EF5-4F86-93F9-D017BDA77AF1}" destId="{1F8794D7-6FCD-4EA3-9A09-CD99C3EC3B63}" srcOrd="2" destOrd="0" presId="urn:microsoft.com/office/officeart/2005/8/layout/process4"/>
    <dgm:cxn modelId="{93F574B9-5BC6-414E-8F9B-2BAC9BDC30F2}" type="presParOf" srcId="{1F8794D7-6FCD-4EA3-9A09-CD99C3EC3B63}" destId="{3B95F8A5-9141-4824-85A3-7DCCD3A7D875}" srcOrd="0" destOrd="0" presId="urn:microsoft.com/office/officeart/2005/8/layout/process4"/>
    <dgm:cxn modelId="{EC37BC7C-9D19-45A8-902E-35064348F331}" type="presParOf" srcId="{0222AF3A-F85B-4095-B191-C2A2C01A72C5}" destId="{241A5124-FCFA-4371-83DD-E25B0C2AE9C9}" srcOrd="3" destOrd="0" presId="urn:microsoft.com/office/officeart/2005/8/layout/process4"/>
    <dgm:cxn modelId="{DF0737DC-212A-4079-B183-87456D20C2A7}" type="presParOf" srcId="{0222AF3A-F85B-4095-B191-C2A2C01A72C5}" destId="{C811C39D-FE9D-48F2-95C8-77B043F0FC2B}" srcOrd="4" destOrd="0" presId="urn:microsoft.com/office/officeart/2005/8/layout/process4"/>
    <dgm:cxn modelId="{191069EF-CF40-47B6-87BE-A8FF8239A071}" type="presParOf" srcId="{C811C39D-FE9D-48F2-95C8-77B043F0FC2B}" destId="{6F201FF9-EC33-473F-A4C0-0695183E63C0}" srcOrd="0" destOrd="0" presId="urn:microsoft.com/office/officeart/2005/8/layout/process4"/>
    <dgm:cxn modelId="{BB4D1868-3E65-4D68-990D-914FEAFE07B3}" type="presParOf" srcId="{C811C39D-FE9D-48F2-95C8-77B043F0FC2B}" destId="{F6133D69-5A23-4905-872F-246442E7555A}" srcOrd="1" destOrd="0" presId="urn:microsoft.com/office/officeart/2005/8/layout/process4"/>
    <dgm:cxn modelId="{17D759C2-E335-4BD5-9BCA-0C2C2E68BCF5}" type="presParOf" srcId="{C811C39D-FE9D-48F2-95C8-77B043F0FC2B}" destId="{485F7BD2-3B49-42A6-B3B5-CE9B870E5484}" srcOrd="2" destOrd="0" presId="urn:microsoft.com/office/officeart/2005/8/layout/process4"/>
    <dgm:cxn modelId="{ACBF996E-5D6C-4AA0-AE63-7FD2707FF19E}" type="presParOf" srcId="{485F7BD2-3B49-42A6-B3B5-CE9B870E5484}" destId="{3839E515-571C-4530-9145-7113E70CF501}" srcOrd="0" destOrd="0" presId="urn:microsoft.com/office/officeart/2005/8/layout/process4"/>
    <dgm:cxn modelId="{92D343CC-CF2D-4C2C-825C-7B72BA9CC351}" type="presParOf" srcId="{485F7BD2-3B49-42A6-B3B5-CE9B870E5484}" destId="{FA3D9562-BD5C-4494-B0E3-DD8431AB9750}" srcOrd="1" destOrd="0" presId="urn:microsoft.com/office/officeart/2005/8/layout/process4"/>
    <dgm:cxn modelId="{69AB84FB-5CED-4367-B778-127A78463BA4}" type="presParOf" srcId="{0222AF3A-F85B-4095-B191-C2A2C01A72C5}" destId="{1347E1C5-EACE-43CD-8D7A-4F2F7AC46511}" srcOrd="5" destOrd="0" presId="urn:microsoft.com/office/officeart/2005/8/layout/process4"/>
    <dgm:cxn modelId="{AEAA6E89-0625-4E57-9B6B-73493DDDC0B0}" type="presParOf" srcId="{0222AF3A-F85B-4095-B191-C2A2C01A72C5}" destId="{CE8678AE-C8BD-4E32-BEB2-EDAD6DAEFE99}" srcOrd="6" destOrd="0" presId="urn:microsoft.com/office/officeart/2005/8/layout/process4"/>
    <dgm:cxn modelId="{19C66B31-8C2D-4E6A-8C7D-3903AD33CFC9}" type="presParOf" srcId="{CE8678AE-C8BD-4E32-BEB2-EDAD6DAEFE99}" destId="{E94E2789-FE39-4832-A36F-2C46E2A08169}" srcOrd="0" destOrd="0" presId="urn:microsoft.com/office/officeart/2005/8/layout/process4"/>
    <dgm:cxn modelId="{84A314F8-EF7C-4852-83DD-5ABD3B705EAC}" type="presParOf" srcId="{CE8678AE-C8BD-4E32-BEB2-EDAD6DAEFE99}" destId="{F2960004-75F7-4FC1-B40C-C8B2CCD7A83E}" srcOrd="1" destOrd="0" presId="urn:microsoft.com/office/officeart/2005/8/layout/process4"/>
    <dgm:cxn modelId="{79ABB4D4-2E53-4088-B007-AD824EE0A629}" type="presParOf" srcId="{CE8678AE-C8BD-4E32-BEB2-EDAD6DAEFE99}" destId="{583427C1-3E34-46C4-8905-3A6B16DFAD94}" srcOrd="2" destOrd="0" presId="urn:microsoft.com/office/officeart/2005/8/layout/process4"/>
    <dgm:cxn modelId="{372D640B-4126-4992-93FA-DE2AE1F4351D}" type="presParOf" srcId="{583427C1-3E34-46C4-8905-3A6B16DFAD94}" destId="{1C9AE0DD-B887-4391-884E-E65C5F0E2A26}" srcOrd="0" destOrd="0" presId="urn:microsoft.com/office/officeart/2005/8/layout/process4"/>
    <dgm:cxn modelId="{3F6A78F1-EBAC-46EF-AD35-FD349E155840}" type="presParOf" srcId="{583427C1-3E34-46C4-8905-3A6B16DFAD94}" destId="{0584EF1C-4D79-4F83-AB00-C330B9642A93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97259A-2380-4984-B206-F004B185A0C2}">
      <dsp:nvSpPr>
        <dsp:cNvPr id="0" name=""/>
        <dsp:cNvSpPr/>
      </dsp:nvSpPr>
      <dsp:spPr>
        <a:xfrm>
          <a:off x="0" y="3625029"/>
          <a:ext cx="8153400" cy="7930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/>
            <a:t>(6 credits) Choose two courses from the following (at least one CS course)</a:t>
          </a:r>
        </a:p>
      </dsp:txBody>
      <dsp:txXfrm>
        <a:off x="0" y="3625029"/>
        <a:ext cx="8153400" cy="428256"/>
      </dsp:txXfrm>
    </dsp:sp>
    <dsp:sp modelId="{99D86CF0-5ABD-403F-9DD4-F1D173E42487}">
      <dsp:nvSpPr>
        <dsp:cNvPr id="0" name=""/>
        <dsp:cNvSpPr/>
      </dsp:nvSpPr>
      <dsp:spPr>
        <a:xfrm>
          <a:off x="0" y="4037424"/>
          <a:ext cx="8153400" cy="36481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CS 332 or CS 333 or MATH 307 or MATH 308 or MATH 408</a:t>
          </a:r>
        </a:p>
      </dsp:txBody>
      <dsp:txXfrm>
        <a:off x="0" y="4037424"/>
        <a:ext cx="8153400" cy="364811"/>
      </dsp:txXfrm>
    </dsp:sp>
    <dsp:sp modelId="{CF0E1069-CF31-4762-AC55-2F97829E2A84}">
      <dsp:nvSpPr>
        <dsp:cNvPr id="0" name=""/>
        <dsp:cNvSpPr/>
      </dsp:nvSpPr>
      <dsp:spPr>
        <a:xfrm rot="10800000">
          <a:off x="0" y="2417187"/>
          <a:ext cx="8153400" cy="121973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/>
            <a:t>(3 credits) Choose one course from the following</a:t>
          </a:r>
          <a:endParaRPr lang="en-US" sz="1500" kern="1200"/>
        </a:p>
      </dsp:txBody>
      <dsp:txXfrm rot="-10800000">
        <a:off x="0" y="2417187"/>
        <a:ext cx="8153400" cy="428128"/>
      </dsp:txXfrm>
    </dsp:sp>
    <dsp:sp modelId="{3B95F8A5-9141-4824-85A3-7DCCD3A7D875}">
      <dsp:nvSpPr>
        <dsp:cNvPr id="0" name=""/>
        <dsp:cNvSpPr/>
      </dsp:nvSpPr>
      <dsp:spPr>
        <a:xfrm>
          <a:off x="0" y="2845315"/>
          <a:ext cx="8153400" cy="36470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CS 331 or ITM 455</a:t>
          </a:r>
        </a:p>
      </dsp:txBody>
      <dsp:txXfrm>
        <a:off x="0" y="2845315"/>
        <a:ext cx="8153400" cy="364701"/>
      </dsp:txXfrm>
    </dsp:sp>
    <dsp:sp modelId="{F6133D69-5A23-4905-872F-246442E7555A}">
      <dsp:nvSpPr>
        <dsp:cNvPr id="0" name=""/>
        <dsp:cNvSpPr/>
      </dsp:nvSpPr>
      <dsp:spPr>
        <a:xfrm rot="10800000">
          <a:off x="0" y="1209344"/>
          <a:ext cx="8153400" cy="121973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/>
            <a:t>(6-7 credits) Choose one course from each group</a:t>
          </a:r>
        </a:p>
      </dsp:txBody>
      <dsp:txXfrm rot="-10800000">
        <a:off x="0" y="1209344"/>
        <a:ext cx="8153400" cy="428128"/>
      </dsp:txXfrm>
    </dsp:sp>
    <dsp:sp modelId="{3839E515-571C-4530-9145-7113E70CF501}">
      <dsp:nvSpPr>
        <dsp:cNvPr id="0" name=""/>
        <dsp:cNvSpPr/>
      </dsp:nvSpPr>
      <dsp:spPr>
        <a:xfrm>
          <a:off x="0" y="1637473"/>
          <a:ext cx="4076700" cy="36470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CS 230 or ITM </a:t>
          </a:r>
          <a:r>
            <a:rPr lang="en-US" sz="1900" kern="1200" dirty="0"/>
            <a:t>315 or MATH 305</a:t>
          </a:r>
        </a:p>
      </dsp:txBody>
      <dsp:txXfrm>
        <a:off x="0" y="1637473"/>
        <a:ext cx="4076700" cy="364701"/>
      </dsp:txXfrm>
    </dsp:sp>
    <dsp:sp modelId="{FA3D9562-BD5C-4494-B0E3-DD8431AB9750}">
      <dsp:nvSpPr>
        <dsp:cNvPr id="0" name=""/>
        <dsp:cNvSpPr/>
      </dsp:nvSpPr>
      <dsp:spPr>
        <a:xfrm>
          <a:off x="4076700" y="1637473"/>
          <a:ext cx="4076700" cy="36470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/>
            <a:t>CS </a:t>
          </a:r>
          <a:r>
            <a:rPr lang="en-US" sz="1900" kern="1200" dirty="0" smtClean="0"/>
            <a:t>252 or CS 253 </a:t>
          </a:r>
          <a:r>
            <a:rPr lang="en-US" sz="1900" kern="1200" dirty="0"/>
            <a:t>or ITM 305/L</a:t>
          </a:r>
        </a:p>
      </dsp:txBody>
      <dsp:txXfrm>
        <a:off x="4076700" y="1637473"/>
        <a:ext cx="4076700" cy="364701"/>
      </dsp:txXfrm>
    </dsp:sp>
    <dsp:sp modelId="{F2960004-75F7-4FC1-B40C-C8B2CCD7A83E}">
      <dsp:nvSpPr>
        <dsp:cNvPr id="0" name=""/>
        <dsp:cNvSpPr/>
      </dsp:nvSpPr>
      <dsp:spPr>
        <a:xfrm rot="10800000">
          <a:off x="0" y="1502"/>
          <a:ext cx="8153400" cy="1219738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/>
            <a:t>(6-8 credits) Choose one course from each group</a:t>
          </a:r>
        </a:p>
      </dsp:txBody>
      <dsp:txXfrm rot="-10800000">
        <a:off x="0" y="1502"/>
        <a:ext cx="8153400" cy="428128"/>
      </dsp:txXfrm>
    </dsp:sp>
    <dsp:sp modelId="{1C9AE0DD-B887-4391-884E-E65C5F0E2A26}">
      <dsp:nvSpPr>
        <dsp:cNvPr id="0" name=""/>
        <dsp:cNvSpPr/>
      </dsp:nvSpPr>
      <dsp:spPr>
        <a:xfrm>
          <a:off x="0" y="429630"/>
          <a:ext cx="4076700" cy="36470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CS 121/L or ITM 225</a:t>
          </a:r>
        </a:p>
      </dsp:txBody>
      <dsp:txXfrm>
        <a:off x="0" y="429630"/>
        <a:ext cx="4076700" cy="364701"/>
      </dsp:txXfrm>
    </dsp:sp>
    <dsp:sp modelId="{0584EF1C-4D79-4F83-AB00-C330B9642A93}">
      <dsp:nvSpPr>
        <dsp:cNvPr id="0" name=""/>
        <dsp:cNvSpPr/>
      </dsp:nvSpPr>
      <dsp:spPr>
        <a:xfrm>
          <a:off x="4076700" y="429630"/>
          <a:ext cx="4076700" cy="36470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/>
            <a:t>MATH 187 or MATH 189</a:t>
          </a:r>
        </a:p>
      </dsp:txBody>
      <dsp:txXfrm>
        <a:off x="4076700" y="429630"/>
        <a:ext cx="4076700" cy="3647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08A71D6-3E1D-49CC-A355-B3F4A4896BB0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AC47F38-B0E9-4C13-ACA7-E17EB8F1CDF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71D6-3E1D-49CC-A355-B3F4A4896BB0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7F38-B0E9-4C13-ACA7-E17EB8F1CD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71D6-3E1D-49CC-A355-B3F4A4896BB0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7F38-B0E9-4C13-ACA7-E17EB8F1CD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08A71D6-3E1D-49CC-A355-B3F4A4896BB0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AC47F38-B0E9-4C13-ACA7-E17EB8F1CDF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08A71D6-3E1D-49CC-A355-B3F4A4896BB0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AC47F38-B0E9-4C13-ACA7-E17EB8F1CDF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71D6-3E1D-49CC-A355-B3F4A4896BB0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7F38-B0E9-4C13-ACA7-E17EB8F1CDF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71D6-3E1D-49CC-A355-B3F4A4896BB0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7F38-B0E9-4C13-ACA7-E17EB8F1CDF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8A71D6-3E1D-49CC-A355-B3F4A4896BB0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AC47F38-B0E9-4C13-ACA7-E17EB8F1CDF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A71D6-3E1D-49CC-A355-B3F4A4896BB0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47F38-B0E9-4C13-ACA7-E17EB8F1CDF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08A71D6-3E1D-49CC-A355-B3F4A4896BB0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AC47F38-B0E9-4C13-ACA7-E17EB8F1CDF8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08A71D6-3E1D-49CC-A355-B3F4A4896BB0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AC47F38-B0E9-4C13-ACA7-E17EB8F1CDF8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08A71D6-3E1D-49CC-A355-B3F4A4896BB0}" type="datetimeFigureOut">
              <a:rPr lang="en-US" smtClean="0"/>
              <a:t>4/20/2016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AC47F38-B0E9-4C13-ACA7-E17EB8F1CDF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Cybersecurity Programs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Computer Science Department</a:t>
            </a:r>
            <a:br>
              <a:rPr lang="en-US" dirty="0" smtClean="0"/>
            </a:br>
            <a:r>
              <a:rPr lang="en-US" dirty="0" smtClean="0"/>
              <a:t>Boise State University</a:t>
            </a:r>
          </a:p>
          <a:p>
            <a:r>
              <a:rPr lang="en-US" dirty="0" smtClean="0"/>
              <a:t>By </a:t>
            </a:r>
            <a:r>
              <a:rPr lang="en-US" dirty="0" err="1" smtClean="0"/>
              <a:t>Jyh</a:t>
            </a:r>
            <a:r>
              <a:rPr lang="en-US" dirty="0" smtClean="0"/>
              <a:t>-haw </a:t>
            </a:r>
            <a:r>
              <a:rPr lang="en-US" dirty="0" err="1" smtClean="0"/>
              <a:t>Yeh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428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Cybersecurity Job Opportunity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Bureau </a:t>
            </a:r>
            <a:r>
              <a:rPr lang="en-US" dirty="0"/>
              <a:t>of Labor </a:t>
            </a:r>
            <a:r>
              <a:rPr lang="en-US" dirty="0" smtClean="0"/>
              <a:t>Statistics: </a:t>
            </a:r>
            <a:r>
              <a:rPr lang="en-US" dirty="0"/>
              <a:t>the </a:t>
            </a:r>
            <a:r>
              <a:rPr lang="en-US" dirty="0" smtClean="0"/>
              <a:t>employment for </a:t>
            </a:r>
            <a:r>
              <a:rPr lang="en-US" dirty="0"/>
              <a:t>information security analysts is projected to grow </a:t>
            </a:r>
            <a:r>
              <a:rPr lang="en-US" b="1" dirty="0"/>
              <a:t>37</a:t>
            </a:r>
            <a:r>
              <a:rPr lang="en-US" dirty="0"/>
              <a:t> percent from 2012 to 2022, much faster than the average for </a:t>
            </a:r>
            <a:r>
              <a:rPr lang="en-US" dirty="0" smtClean="0"/>
              <a:t>all </a:t>
            </a:r>
            <a:r>
              <a:rPr lang="en-US" dirty="0"/>
              <a:t>occupations. </a:t>
            </a:r>
            <a:endParaRPr lang="en-US" dirty="0" smtClean="0"/>
          </a:p>
          <a:p>
            <a:r>
              <a:rPr lang="en-US" dirty="0" smtClean="0"/>
              <a:t>Careers in Cybersecurity</a:t>
            </a:r>
          </a:p>
          <a:p>
            <a:pPr lvl="1"/>
            <a:r>
              <a:rPr lang="en-US" dirty="0" smtClean="0"/>
              <a:t>Data Scientist</a:t>
            </a:r>
          </a:p>
          <a:p>
            <a:pPr lvl="1"/>
            <a:r>
              <a:rPr lang="en-US" dirty="0" smtClean="0"/>
              <a:t>Firewall Engineer</a:t>
            </a:r>
          </a:p>
          <a:p>
            <a:pPr lvl="1"/>
            <a:r>
              <a:rPr lang="en-US" dirty="0" smtClean="0"/>
              <a:t>Forensic Analyst</a:t>
            </a:r>
          </a:p>
          <a:p>
            <a:pPr lvl="1"/>
            <a:r>
              <a:rPr lang="en-US" dirty="0" smtClean="0"/>
              <a:t>Software Engineer</a:t>
            </a:r>
            <a:endParaRPr lang="en-US" dirty="0"/>
          </a:p>
          <a:p>
            <a:pPr lvl="1"/>
            <a:r>
              <a:rPr lang="en-US" dirty="0"/>
              <a:t>Information Security Analyst</a:t>
            </a:r>
          </a:p>
          <a:p>
            <a:pPr lvl="1"/>
            <a:r>
              <a:rPr lang="en-US" dirty="0"/>
              <a:t>Network Security Engineer</a:t>
            </a:r>
          </a:p>
          <a:p>
            <a:pPr lvl="1"/>
            <a:r>
              <a:rPr lang="en-US" dirty="0"/>
              <a:t>Penetration Tester</a:t>
            </a:r>
          </a:p>
        </p:txBody>
      </p:sp>
    </p:spTree>
    <p:extLst>
      <p:ext uri="{BB962C8B-B14F-4D97-AF65-F5344CB8AC3E}">
        <p14:creationId xmlns:p14="http://schemas.microsoft.com/office/powerpoint/2010/main" val="1197048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Cybersecurity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Fall 2105 </a:t>
            </a:r>
          </a:p>
          <a:p>
            <a:pPr lvl="1"/>
            <a:r>
              <a:rPr lang="en-US" dirty="0" smtClean="0"/>
              <a:t>Cybersecurity Minor for non-CS </a:t>
            </a:r>
            <a:r>
              <a:rPr lang="en-US" dirty="0" smtClean="0"/>
              <a:t>majors: for Math, ITM and others.</a:t>
            </a:r>
            <a:endParaRPr lang="en-US" dirty="0" smtClean="0"/>
          </a:p>
          <a:p>
            <a:r>
              <a:rPr lang="en-US" dirty="0" smtClean="0"/>
              <a:t>Fall 2106</a:t>
            </a:r>
          </a:p>
          <a:p>
            <a:pPr lvl="1"/>
            <a:r>
              <a:rPr lang="en-US" dirty="0"/>
              <a:t>Cybersecurity Emphasis for CS </a:t>
            </a:r>
            <a:r>
              <a:rPr lang="en-US" dirty="0" smtClean="0"/>
              <a:t>majors</a:t>
            </a:r>
          </a:p>
          <a:p>
            <a:pPr lvl="1"/>
            <a:r>
              <a:rPr lang="en-US" dirty="0" err="1" smtClean="0"/>
              <a:t>Ph.D</a:t>
            </a:r>
            <a:r>
              <a:rPr lang="en-US" dirty="0" smtClean="0"/>
              <a:t> in Computing with three emphases</a:t>
            </a:r>
          </a:p>
          <a:p>
            <a:pPr lvl="2"/>
            <a:r>
              <a:rPr lang="en-US" dirty="0" smtClean="0"/>
              <a:t>Computer Science Emphasis</a:t>
            </a:r>
          </a:p>
          <a:p>
            <a:pPr lvl="2"/>
            <a:r>
              <a:rPr lang="en-US" dirty="0" smtClean="0"/>
              <a:t>Cybersecurity Emphasis</a:t>
            </a:r>
          </a:p>
          <a:p>
            <a:pPr lvl="2"/>
            <a:r>
              <a:rPr lang="en-US" dirty="0" smtClean="0"/>
              <a:t>Computational Science and Engineering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942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Cybersecurity Emphasis for CS </a:t>
            </a:r>
            <a:r>
              <a:rPr lang="en-US" dirty="0"/>
              <a:t>m</a:t>
            </a:r>
            <a:r>
              <a:rPr lang="en-US" dirty="0" smtClean="0"/>
              <a:t>ajors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Curriculum requirement</a:t>
            </a:r>
          </a:p>
          <a:p>
            <a:pPr lvl="1"/>
            <a:r>
              <a:rPr lang="en-US" dirty="0" smtClean="0"/>
              <a:t>All CS major required courses</a:t>
            </a:r>
          </a:p>
          <a:p>
            <a:pPr lvl="1"/>
            <a:r>
              <a:rPr lang="en-US" dirty="0" smtClean="0"/>
              <a:t>CS 331 Computer Security and Information Assurance</a:t>
            </a:r>
          </a:p>
          <a:p>
            <a:pPr lvl="1"/>
            <a:r>
              <a:rPr lang="en-US" dirty="0" smtClean="0"/>
              <a:t>CS 332 Ethical Hacking</a:t>
            </a:r>
          </a:p>
          <a:p>
            <a:pPr lvl="1"/>
            <a:r>
              <a:rPr lang="en-US" dirty="0" smtClean="0"/>
              <a:t>CS 333 Network Security and Defense</a:t>
            </a:r>
          </a:p>
          <a:p>
            <a:pPr lvl="1"/>
            <a:r>
              <a:rPr lang="en-US" dirty="0" smtClean="0"/>
              <a:t>Two additional CS electives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363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Cybersecurity Emphasis for CS majors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Pre-requisite Structure</a:t>
            </a:r>
          </a:p>
          <a:p>
            <a:pPr lvl="1"/>
            <a:r>
              <a:rPr lang="en-US" dirty="0" smtClean="0"/>
              <a:t>CS 331: requires CS 117 or CS </a:t>
            </a:r>
            <a:r>
              <a:rPr lang="en-US" dirty="0" smtClean="0"/>
              <a:t>121</a:t>
            </a:r>
            <a:endParaRPr lang="en-US" dirty="0" smtClean="0"/>
          </a:p>
          <a:p>
            <a:pPr lvl="1"/>
            <a:r>
              <a:rPr lang="en-US" dirty="0" smtClean="0"/>
              <a:t>CS 332: requires CS 252 or CS </a:t>
            </a:r>
            <a:r>
              <a:rPr lang="en-US" dirty="0" smtClean="0"/>
              <a:t>253</a:t>
            </a:r>
            <a:endParaRPr lang="en-US" dirty="0" smtClean="0"/>
          </a:p>
          <a:p>
            <a:pPr lvl="1"/>
            <a:r>
              <a:rPr lang="en-US" dirty="0" smtClean="0"/>
              <a:t>CS 333: requires CS 252 or CS 253</a:t>
            </a:r>
          </a:p>
          <a:p>
            <a:r>
              <a:rPr lang="en-US" dirty="0" smtClean="0"/>
              <a:t>Course offering</a:t>
            </a:r>
          </a:p>
          <a:p>
            <a:pPr lvl="1"/>
            <a:r>
              <a:rPr lang="en-US" dirty="0" smtClean="0"/>
              <a:t>CS 253: Fall &amp; Spring</a:t>
            </a:r>
          </a:p>
          <a:p>
            <a:pPr lvl="1"/>
            <a:r>
              <a:rPr lang="en-US" dirty="0" smtClean="0"/>
              <a:t>CS 331 &amp; 333: Fall</a:t>
            </a:r>
          </a:p>
          <a:p>
            <a:pPr lvl="1"/>
            <a:r>
              <a:rPr lang="en-US" dirty="0" smtClean="0"/>
              <a:t>CS 332: Spring</a:t>
            </a:r>
          </a:p>
          <a:p>
            <a:r>
              <a:rPr lang="en-US" dirty="0" smtClean="0"/>
              <a:t>Four years 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0625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672176"/>
              </p:ext>
            </p:extLst>
          </p:nvPr>
        </p:nvGraphicFramePr>
        <p:xfrm>
          <a:off x="1521272" y="0"/>
          <a:ext cx="6099869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Document" r:id="rId3" imgW="7463250" imgH="8391374" progId="Word.Document.12">
                  <p:embed/>
                </p:oleObj>
              </mc:Choice>
              <mc:Fallback>
                <p:oleObj name="Document" r:id="rId3" imgW="7463250" imgH="839137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1272" y="0"/>
                        <a:ext cx="6099869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57667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Cybersecurity Minor for Non-CS majors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23987814"/>
              </p:ext>
            </p:extLst>
          </p:nvPr>
        </p:nvGraphicFramePr>
        <p:xfrm>
          <a:off x="457200" y="1600201"/>
          <a:ext cx="8153400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8623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Cybersecurity Emphasis in </a:t>
            </a:r>
            <a:r>
              <a:rPr lang="en-US" dirty="0" err="1" smtClean="0"/>
              <a:t>Ph.D</a:t>
            </a:r>
            <a:r>
              <a:rPr lang="en-US" dirty="0" smtClean="0"/>
              <a:t> of Computing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59654825"/>
              </p:ext>
            </p:extLst>
          </p:nvPr>
        </p:nvGraphicFramePr>
        <p:xfrm>
          <a:off x="1600200" y="1676400"/>
          <a:ext cx="5867400" cy="4419600"/>
        </p:xfrm>
        <a:graphic>
          <a:graphicData uri="http://schemas.openxmlformats.org/drawingml/2006/table">
            <a:tbl>
              <a:tblPr/>
              <a:tblGrid>
                <a:gridCol w="5260427"/>
                <a:gridCol w="606973"/>
              </a:tblGrid>
              <a:tr h="619822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Doctor of Philosophy in Computing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-Roman"/>
                        <a:ea typeface="MS Mincho"/>
                        <a:cs typeface="Times-Roman"/>
                      </a:endParaRPr>
                    </a:p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Cyber Security </a:t>
                      </a:r>
                      <a:r>
                        <a:rPr lang="en-US" sz="120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Emphasis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-Roman"/>
                        <a:ea typeface="MS Mincho"/>
                        <a:cs typeface="Times-Roman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C8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7283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It"/>
                        </a:rPr>
                        <a:t>Course Number and Title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-Roman"/>
                        <a:ea typeface="MS Mincho"/>
                        <a:cs typeface="Times-Roman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It"/>
                        </a:rPr>
                        <a:t>Credits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-Roman"/>
                        <a:ea typeface="MS Mincho"/>
                        <a:cs typeface="Times-Roman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822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2700" algn="r"/>
                        </a:tabLst>
                      </a:pPr>
                      <a:r>
                        <a:rPr lang="en-US" sz="1200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It"/>
                        </a:rPr>
                        <a:t>Choose 12 courses from the following Track Courses and Elective Courses. At least 6 courses must be chosen from the Track Courses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MinionPro-Regular"/>
                        <a:ea typeface="MS Mincho"/>
                        <a:cs typeface="MinionPro-Regular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36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-Roman"/>
                        <a:ea typeface="MS Mincho"/>
                        <a:cs typeface="Times-Roman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02673">
                <a:tc>
                  <a:txBody>
                    <a:bodyPr/>
                    <a:lstStyle/>
                    <a:p>
                      <a:pPr marL="63500" marR="0" indent="-635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2700" algn="r"/>
                        </a:tabLs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Track Courses 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MinionPro-Regular"/>
                        <a:ea typeface="MS Mincho"/>
                        <a:cs typeface="MinionPro-Regular"/>
                      </a:endParaRPr>
                    </a:p>
                    <a:p>
                      <a:pPr marL="0" marR="0" indent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2700" algn="r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CS 552 Operating Systems (3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cr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MinionPro-Regular"/>
                        <a:ea typeface="MS Mincho"/>
                        <a:cs typeface="MinionPro-Regular"/>
                      </a:endParaRPr>
                    </a:p>
                    <a:p>
                      <a:pPr marL="0" marR="0" indent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2700" algn="r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CS 546 Computer Security (3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cr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MinionPro-Regular"/>
                        <a:ea typeface="MS Mincho"/>
                        <a:cs typeface="MinionPro-Regular"/>
                      </a:endParaRPr>
                    </a:p>
                    <a:p>
                      <a:pPr marL="0" marR="0" indent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2700" algn="r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CS 575 Software Security (3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cr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MinionPro-Regular"/>
                        <a:ea typeface="MS Mincho"/>
                        <a:cs typeface="MinionPro-Regular"/>
                      </a:endParaRPr>
                    </a:p>
                    <a:p>
                      <a:pPr marL="63500" marR="0" indent="-635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2700" algn="r"/>
                        </a:tabLs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Semibold"/>
                        </a:rPr>
                        <a:t>CS 621 Digital Forensics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(3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cr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MinionPro-Regular"/>
                        <a:ea typeface="MS Mincho"/>
                        <a:cs typeface="MinionPro-Regular"/>
                      </a:endParaRPr>
                    </a:p>
                    <a:p>
                      <a:pPr marL="0" marR="0" indent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2700" algn="r"/>
                        </a:tabLs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Semibold"/>
                        </a:rPr>
                        <a:t>CS 622 Advanced Network Security</a:t>
                      </a: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(3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cr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MinionPro-Regular"/>
                        <a:ea typeface="MS Mincho"/>
                        <a:cs typeface="MinionPro-Regular"/>
                      </a:endParaRPr>
                    </a:p>
                    <a:p>
                      <a:pPr marL="0" marR="0" indent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2700" algn="r"/>
                        </a:tabLs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CS 623 Cyber Physical Systems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(3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cr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MinionPro-Regular"/>
                        <a:ea typeface="MS Mincho"/>
                        <a:cs typeface="MinionPro-Regular"/>
                      </a:endParaRPr>
                    </a:p>
                    <a:p>
                      <a:pPr marL="63500" marR="0" indent="-635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2700" algn="r"/>
                        </a:tabLs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Semibold"/>
                        </a:rPr>
                        <a:t>CS 624 Cyber Security of Critical Infrastructures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(3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cr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MinionPro-Regular"/>
                        <a:ea typeface="MS Mincho"/>
                        <a:cs typeface="MinionPro-Regular"/>
                      </a:endParaRPr>
                    </a:p>
                    <a:p>
                      <a:pPr marL="63500" marR="0" indent="-635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2700" algn="r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Semibold"/>
                        </a:rPr>
                        <a:t>MATH 508 Advanced Public Key Cryptology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(3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cr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MinionPro-Regular"/>
                        <a:ea typeface="MS Mincho"/>
                        <a:cs typeface="MinionPro-Regular"/>
                      </a:endParaRPr>
                    </a:p>
                    <a:p>
                      <a:pPr marL="63500" marR="0" indent="-635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2700" algn="r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Semibold"/>
                        </a:rPr>
                        <a:t>MATH 509 Symmetric Key Cryptology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(3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cr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MinionPro-Regular"/>
                        <a:ea typeface="MS Mincho"/>
                        <a:cs typeface="MinionPro-Regular"/>
                      </a:endParaRPr>
                    </a:p>
                    <a:p>
                      <a:pPr marL="63500" marR="0" indent="-635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2700" algn="r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Semibold"/>
                        </a:rPr>
                        <a:t>MATH 585 Topics in Cryptology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(3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cr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MinionPro-Regular"/>
                        <a:ea typeface="MS Mincho"/>
                        <a:cs typeface="MinionPro-Regular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 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-Roman"/>
                        <a:ea typeface="MS Mincho"/>
                        <a:cs typeface="Times-Roman"/>
                      </a:endParaRPr>
                    </a:p>
                  </a:txBody>
                  <a:tcPr marL="50800" marR="50800" marT="50800" marB="50800">
                    <a:lnL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9745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794274"/>
              </p:ext>
            </p:extLst>
          </p:nvPr>
        </p:nvGraphicFramePr>
        <p:xfrm>
          <a:off x="1828801" y="609601"/>
          <a:ext cx="5334000" cy="5867401"/>
        </p:xfrm>
        <a:graphic>
          <a:graphicData uri="http://schemas.openxmlformats.org/drawingml/2006/table">
            <a:tbl>
              <a:tblPr/>
              <a:tblGrid>
                <a:gridCol w="4789704"/>
                <a:gridCol w="544296"/>
              </a:tblGrid>
              <a:tr h="4787302">
                <a:tc>
                  <a:txBody>
                    <a:bodyPr/>
                    <a:lstStyle/>
                    <a:p>
                      <a:pPr marL="63500" marR="0" indent="-635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2700" algn="r"/>
                        </a:tabLs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Semibold"/>
                        </a:rPr>
                        <a:t>Elective Courses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MinionPro-Regular"/>
                        <a:ea typeface="MS Mincho"/>
                        <a:cs typeface="MinionPro-Regular"/>
                      </a:endParaRPr>
                    </a:p>
                    <a:p>
                      <a:pPr marL="63500" marR="0" indent="-635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2700" algn="r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inionPro-Regular"/>
                        </a:rPr>
                        <a:t>CS 510 Databases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(3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cr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MinionPro-Regular"/>
                        <a:ea typeface="MS Mincho"/>
                        <a:cs typeface="MinionPro-Regular"/>
                      </a:endParaRPr>
                    </a:p>
                    <a:p>
                      <a:pPr marL="63500" marR="0" indent="-635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2700" algn="r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inionPro-Regular"/>
                        </a:rPr>
                        <a:t>CS 512 Advanced Topics In Databases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(3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cr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MinionPro-Regular"/>
                        <a:ea typeface="MS Mincho"/>
                        <a:cs typeface="MinionPro-Regular"/>
                      </a:endParaRPr>
                    </a:p>
                    <a:p>
                      <a:pPr marL="63500" marR="0" indent="-635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2700" algn="r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CS 521 Design and Analysis of Algorithms (3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cr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MinionPro-Regular"/>
                        <a:ea typeface="MS Mincho"/>
                        <a:cs typeface="MinionPro-Regular"/>
                      </a:endParaRPr>
                    </a:p>
                    <a:p>
                      <a:pPr marL="63500" marR="0" indent="-635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2700" algn="r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Semibold"/>
                        </a:rPr>
                        <a:t>CS 525 Computer Networks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(3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cr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MinionPro-Regular"/>
                        <a:ea typeface="MS Mincho"/>
                        <a:cs typeface="MinionPro-Regular"/>
                      </a:endParaRPr>
                    </a:p>
                    <a:p>
                      <a:pPr marL="63500" marR="0" indent="-635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2700" algn="r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Semibold"/>
                        </a:rPr>
                        <a:t>CS 530 Parallel Computing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(3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cr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MinionPro-Regular"/>
                        <a:ea typeface="MS Mincho"/>
                        <a:cs typeface="MinionPro-Regular"/>
                      </a:endParaRPr>
                    </a:p>
                    <a:p>
                      <a:pPr marL="63500" marR="0" indent="-635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2700" algn="r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Semibold"/>
                        </a:rPr>
                        <a:t>CS 534 Data Science and Analytics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(3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cr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MinionPro-Regular"/>
                        <a:ea typeface="MS Mincho"/>
                        <a:cs typeface="MinionPro-Regular"/>
                      </a:endParaRPr>
                    </a:p>
                    <a:p>
                      <a:pPr marL="63500" marR="0" indent="-635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2700" algn="r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inionPro-Regular"/>
                        </a:rPr>
                        <a:t>CS 541 (ECE 532) Computer Architecture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(3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cr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MinionPro-Regular"/>
                        <a:ea typeface="MS Mincho"/>
                        <a:cs typeface="MinionPro-Regular"/>
                      </a:endParaRPr>
                    </a:p>
                    <a:p>
                      <a:pPr marL="63500" marR="0" indent="-635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2700" algn="r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Semibold"/>
                        </a:rPr>
                        <a:t>CS 550 Programming Language Translation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(3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cr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MinionPro-Regular"/>
                        <a:ea typeface="MS Mincho"/>
                        <a:cs typeface="MinionPro-Regular"/>
                      </a:endParaRPr>
                    </a:p>
                    <a:p>
                      <a:pPr marL="63500" marR="0" indent="-635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2700" algn="r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Semibold"/>
                        </a:rPr>
                        <a:t>CS 551 Advanced Topics in Compilation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(3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cr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MinionPro-Regular"/>
                        <a:ea typeface="MS Mincho"/>
                        <a:cs typeface="MinionPro-Regular"/>
                      </a:endParaRPr>
                    </a:p>
                    <a:p>
                      <a:pPr marL="63500" marR="0" indent="-635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2700" algn="r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Semibold"/>
                        </a:rPr>
                        <a:t>CS 554 Advanced Operating Systems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(3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cr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MinionPro-Regular"/>
                        <a:ea typeface="MS Mincho"/>
                        <a:cs typeface="MinionPro-Regular"/>
                      </a:endParaRPr>
                    </a:p>
                    <a:p>
                      <a:pPr marL="63500" marR="0" indent="-635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2700" algn="r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Semibold"/>
                        </a:rPr>
                        <a:t>CS 555 Distributed Systems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(3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cr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MinionPro-Regular"/>
                        <a:ea typeface="MS Mincho"/>
                        <a:cs typeface="MinionPro-Regular"/>
                      </a:endParaRPr>
                    </a:p>
                    <a:p>
                      <a:pPr marL="63500" marR="0" indent="-635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2700" algn="r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Semibold"/>
                        </a:rPr>
                        <a:t>CS 557 Artificial Intelligence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(3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cr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MinionPro-Regular"/>
                        <a:ea typeface="MS Mincho"/>
                        <a:cs typeface="MinionPro-Regular"/>
                      </a:endParaRPr>
                    </a:p>
                    <a:p>
                      <a:pPr marL="63500" marR="0" indent="-635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2700" algn="r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Semibold"/>
                        </a:rPr>
                        <a:t>CS 561 Theory of Computation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(3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cr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MinionPro-Regular"/>
                        <a:ea typeface="MS Mincho"/>
                        <a:cs typeface="MinionPro-Regular"/>
                      </a:endParaRPr>
                    </a:p>
                    <a:p>
                      <a:pPr marL="63500" marR="0" indent="-635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2700" algn="r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inionPro-Regular"/>
                        </a:rPr>
                        <a:t>CS 564 Visualization Techniques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(3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cr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MinionPro-Regular"/>
                        <a:ea typeface="MS Mincho"/>
                        <a:cs typeface="MinionPro-Regular"/>
                      </a:endParaRPr>
                    </a:p>
                    <a:p>
                      <a:pPr marL="63500" marR="0" indent="-635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2700" algn="r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Semibold"/>
                        </a:rPr>
                        <a:t>CS 572 Object-Oriented Design Patterns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(3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cr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MinionPro-Regular"/>
                        <a:ea typeface="MS Mincho"/>
                        <a:cs typeface="MinionPro-Regular"/>
                      </a:endParaRPr>
                    </a:p>
                    <a:p>
                      <a:pPr marL="63500" marR="0" indent="-635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2700" algn="r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Semibold"/>
                        </a:rPr>
                        <a:t>CS 574 Advanced Software Quality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(3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cr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MinionPro-Regular"/>
                        <a:ea typeface="MS Mincho"/>
                        <a:cs typeface="MinionPro-Regular"/>
                      </a:endParaRPr>
                    </a:p>
                    <a:p>
                      <a:pPr marL="63500" marR="0" indent="-635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2700" algn="r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MATH 505 Abstract Algebra (3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cr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MinionPro-Regular"/>
                        <a:ea typeface="MS Mincho"/>
                        <a:cs typeface="MinionPro-Regular"/>
                      </a:endParaRPr>
                    </a:p>
                    <a:p>
                      <a:pPr marL="63500" marR="0" indent="-635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2700" algn="r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MATH 507 Number Theory (3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cr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)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MinionPro-Regular"/>
                        <a:ea typeface="MS Mincho"/>
                        <a:cs typeface="MinionPro-Regular"/>
                      </a:endParaRPr>
                    </a:p>
                    <a:p>
                      <a:pPr marL="63500" marR="0" indent="-635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2700" algn="r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Semibold"/>
                        </a:rPr>
                        <a:t>Additional elective courses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approved by the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Semibold"/>
                        </a:rPr>
                        <a:t>supervisory committee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MinionPro-Regular"/>
                        <a:ea typeface="MS Mincho"/>
                        <a:cs typeface="MinionPro-Regular"/>
                      </a:endParaRPr>
                    </a:p>
                  </a:txBody>
                  <a:tcPr marL="49845" marR="49845" marT="49845" marB="49845">
                    <a:lnL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 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-Roman"/>
                        <a:ea typeface="MS Mincho"/>
                        <a:cs typeface="Times-Roman"/>
                      </a:endParaRPr>
                    </a:p>
                  </a:txBody>
                  <a:tcPr marL="49845" marR="49845" marT="49845" marB="49845">
                    <a:lnL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33">
                <a:tc>
                  <a:txBody>
                    <a:bodyPr/>
                    <a:lstStyle/>
                    <a:p>
                      <a:pPr marL="63500" marR="0" indent="-635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2700" algn="r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CS 691 Doctoral Comprehensive Examination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MinionPro-Regular"/>
                        <a:ea typeface="MS Mincho"/>
                        <a:cs typeface="MinionPro-Regular"/>
                      </a:endParaRPr>
                    </a:p>
                  </a:txBody>
                  <a:tcPr marL="49845" marR="49845" marT="49845" marB="49845">
                    <a:lnL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1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-Roman"/>
                        <a:ea typeface="MS Mincho"/>
                        <a:cs typeface="Times-Roman"/>
                      </a:endParaRPr>
                    </a:p>
                  </a:txBody>
                  <a:tcPr marL="49845" marR="49845" marT="49845" marB="49845">
                    <a:lnL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33">
                <a:tc>
                  <a:txBody>
                    <a:bodyPr/>
                    <a:lstStyle/>
                    <a:p>
                      <a:pPr marL="63500" marR="0" indent="-6350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2700" algn="r"/>
                        </a:tabLs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CS 693 Dissertation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MinionPro-Regular"/>
                        <a:ea typeface="MS Mincho"/>
                        <a:cs typeface="MinionPro-Regular"/>
                      </a:endParaRPr>
                    </a:p>
                  </a:txBody>
                  <a:tcPr marL="49845" marR="49845" marT="49845" marB="49845">
                    <a:lnL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30</a:t>
                      </a:r>
                      <a:endParaRPr lang="en-US" sz="1200">
                        <a:solidFill>
                          <a:srgbClr val="000000"/>
                        </a:solidFill>
                        <a:effectLst/>
                        <a:latin typeface="Times-Roman"/>
                        <a:ea typeface="MS Mincho"/>
                        <a:cs typeface="Times-Roman"/>
                      </a:endParaRPr>
                    </a:p>
                  </a:txBody>
                  <a:tcPr marL="49845" marR="49845" marT="49845" marB="49845">
                    <a:lnL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33">
                <a:tc>
                  <a:txBody>
                    <a:bodyPr/>
                    <a:lstStyle/>
                    <a:p>
                      <a:pPr marL="0" marR="0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It"/>
                        </a:rPr>
                        <a:t>Total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-Roman"/>
                        <a:ea typeface="MS Mincho"/>
                        <a:cs typeface="Times-Roman"/>
                      </a:endParaRPr>
                    </a:p>
                  </a:txBody>
                  <a:tcPr marL="49845" marR="49845" marT="49845" marB="49845">
                    <a:lnL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MS Mincho"/>
                          <a:cs typeface="MyriadPro-Regular"/>
                        </a:rPr>
                        <a:t>67</a:t>
                      </a:r>
                      <a:endParaRPr lang="en-US" sz="1200" dirty="0">
                        <a:solidFill>
                          <a:srgbClr val="000000"/>
                        </a:solidFill>
                        <a:effectLst/>
                        <a:latin typeface="Times-Roman"/>
                        <a:ea typeface="MS Mincho"/>
                        <a:cs typeface="Times-Roman"/>
                      </a:endParaRPr>
                    </a:p>
                  </a:txBody>
                  <a:tcPr marL="49845" marR="49845" marT="49845" marB="49845">
                    <a:lnL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6C8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0771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301</TotalTime>
  <Words>599</Words>
  <Application>Microsoft Office PowerPoint</Application>
  <PresentationFormat>On-screen Show (4:3)</PresentationFormat>
  <Paragraphs>96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Oriel</vt:lpstr>
      <vt:lpstr>Document</vt:lpstr>
      <vt:lpstr>Cybersecurity Programs </vt:lpstr>
      <vt:lpstr>Cybersecurity Job Opportunity </vt:lpstr>
      <vt:lpstr>Cybersecurity Programs</vt:lpstr>
      <vt:lpstr>Cybersecurity Emphasis for CS majors</vt:lpstr>
      <vt:lpstr>Cybersecurity Emphasis for CS majors</vt:lpstr>
      <vt:lpstr>PowerPoint Presentation</vt:lpstr>
      <vt:lpstr>Cybersecurity Minor for Non-CS majors</vt:lpstr>
      <vt:lpstr>Cybersecurity Emphasis in Ph.D of Computing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Cybersecurity Programs</dc:title>
  <dc:creator>Jyh-haw Yeh</dc:creator>
  <cp:lastModifiedBy>Jyh-haw Yeh</cp:lastModifiedBy>
  <cp:revision>15</cp:revision>
  <dcterms:created xsi:type="dcterms:W3CDTF">2016-04-14T16:39:51Z</dcterms:created>
  <dcterms:modified xsi:type="dcterms:W3CDTF">2016-04-20T20:13:41Z</dcterms:modified>
</cp:coreProperties>
</file>