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72" r:id="rId3"/>
  </p:sldMasterIdLst>
  <p:notesMasterIdLst>
    <p:notesMasterId r:id="rId32"/>
  </p:notesMasterIdLst>
  <p:sldIdLst>
    <p:sldId id="368" r:id="rId4"/>
    <p:sldId id="370" r:id="rId5"/>
    <p:sldId id="350" r:id="rId6"/>
    <p:sldId id="384" r:id="rId7"/>
    <p:sldId id="385" r:id="rId8"/>
    <p:sldId id="374" r:id="rId9"/>
    <p:sldId id="375" r:id="rId10"/>
    <p:sldId id="355" r:id="rId11"/>
    <p:sldId id="380" r:id="rId12"/>
    <p:sldId id="347" r:id="rId13"/>
    <p:sldId id="379" r:id="rId14"/>
    <p:sldId id="381" r:id="rId15"/>
    <p:sldId id="358" r:id="rId16"/>
    <p:sldId id="383" r:id="rId17"/>
    <p:sldId id="348" r:id="rId18"/>
    <p:sldId id="382" r:id="rId19"/>
    <p:sldId id="337" r:id="rId20"/>
    <p:sldId id="376" r:id="rId21"/>
    <p:sldId id="338" r:id="rId22"/>
    <p:sldId id="377" r:id="rId23"/>
    <p:sldId id="356" r:id="rId24"/>
    <p:sldId id="305" r:id="rId25"/>
    <p:sldId id="369" r:id="rId26"/>
    <p:sldId id="361" r:id="rId27"/>
    <p:sldId id="372" r:id="rId28"/>
    <p:sldId id="373" r:id="rId29"/>
    <p:sldId id="353" r:id="rId30"/>
    <p:sldId id="352" r:id="rId31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87"/>
    <a:srgbClr val="1F60A9"/>
    <a:srgbClr val="F1632A"/>
    <a:srgbClr val="FFFFFF"/>
    <a:srgbClr val="0B1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41" autoAdjust="0"/>
    <p:restoredTop sz="75024" autoAdjust="0"/>
  </p:normalViewPr>
  <p:slideViewPr>
    <p:cSldViewPr>
      <p:cViewPr varScale="1">
        <p:scale>
          <a:sx n="83" d="100"/>
          <a:sy n="83" d="100"/>
        </p:scale>
        <p:origin x="-200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4" Type="http://schemas.microsoft.com/office/2011/relationships/chartColorStyle" Target="colors1.xml"/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4" Type="http://schemas.microsoft.com/office/2011/relationships/chartColorStyle" Target="colors2.xml"/><Relationship Id="rId1" Type="http://schemas.openxmlformats.org/officeDocument/2006/relationships/themeOverride" Target="../theme/themeOverride2.xml"/><Relationship Id="rId2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en-maple\common\CS\_302J%20ADMIN\Misc\Creative%20Projects\BYU-Idaho%20Flier\Charts%20for%20BYU-I%20slide%20deck.xlsx" TargetMode="External"/><Relationship Id="rId2" Type="http://schemas.microsoft.com/office/2011/relationships/chartStyle" Target="style4.xml"/><Relationship Id="rId3" Type="http://schemas.microsoft.com/office/2011/relationships/chartColorStyle" Target="colors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microsoft.com/office/2011/relationships/chartStyle" Target="style5.xml"/><Relationship Id="rId3" Type="http://schemas.microsoft.com/office/2011/relationships/chartColorStyle" Target="colors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microsoft.com/office/2011/relationships/chartStyle" Target="style6.xml"/><Relationship Id="rId3" Type="http://schemas.microsoft.com/office/2011/relationships/chartColorStyle" Target="colors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High-Tech Establishments by Region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0792735623956096"/>
                  <c:y val="0.175507136950347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2000" b="0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/>
              <c:txPr>
                <a:bodyPr/>
                <a:lstStyle/>
                <a:p>
                  <a:pPr algn="ctr" rtl="0">
                    <a:defRPr lang="en-US" sz="2000" b="0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8633261751372"/>
                  <c:y val="-0.2472888577284"/>
                </c:manualLayout>
              </c:layout>
              <c:spPr/>
              <c:txPr>
                <a:bodyPr/>
                <a:lstStyle/>
                <a:p>
                  <a:pPr>
                    <a:defRPr sz="2000"/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spPr/>
              <c:txPr>
                <a:bodyPr/>
                <a:lstStyle/>
                <a:p>
                  <a:pPr algn="ctr" rtl="0">
                    <a:defRPr lang="en-US" sz="2000" b="0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spPr/>
              <c:txPr>
                <a:bodyPr/>
                <a:lstStyle/>
                <a:p>
                  <a:pPr algn="ctr" rtl="0">
                    <a:defRPr lang="en-US" sz="2000" b="0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0798233118587449"/>
                  <c:y val="0.1824821126811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2000" b="0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'Business by region'!$A$4:$A$9</c:f>
              <c:strCache>
                <c:ptCount val="6"/>
                <c:pt idx="0">
                  <c:v>North</c:v>
                </c:pt>
                <c:pt idx="1">
                  <c:v>North Central</c:v>
                </c:pt>
                <c:pt idx="2">
                  <c:v>Southwest</c:v>
                </c:pt>
                <c:pt idx="3">
                  <c:v>South Central</c:v>
                </c:pt>
                <c:pt idx="4">
                  <c:v>Southeast </c:v>
                </c:pt>
                <c:pt idx="5">
                  <c:v>East</c:v>
                </c:pt>
              </c:strCache>
            </c:strRef>
          </c:cat>
          <c:val>
            <c:numRef>
              <c:f>'Business by region'!$C$4:$C$9</c:f>
              <c:numCache>
                <c:formatCode>General</c:formatCode>
                <c:ptCount val="6"/>
                <c:pt idx="0">
                  <c:v>496.0</c:v>
                </c:pt>
                <c:pt idx="1">
                  <c:v>170.0</c:v>
                </c:pt>
                <c:pt idx="2" formatCode="#,##0">
                  <c:v>1705.0</c:v>
                </c:pt>
                <c:pt idx="3">
                  <c:v>359.0</c:v>
                </c:pt>
                <c:pt idx="4">
                  <c:v>275.0</c:v>
                </c:pt>
                <c:pt idx="5">
                  <c:v>465.0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explosion val="8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45896149450775"/>
                  <c:y val="-0.22133001231988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'MSAs_Comp and Math'!$A$4:$A$14</c:f>
              <c:strCache>
                <c:ptCount val="11"/>
                <c:pt idx="0">
                  <c:v>Boise City-Nampa</c:v>
                </c:pt>
                <c:pt idx="1">
                  <c:v>Idaho Falls</c:v>
                </c:pt>
                <c:pt idx="2">
                  <c:v>Pocatello</c:v>
                </c:pt>
                <c:pt idx="3">
                  <c:v>Lewiston</c:v>
                </c:pt>
                <c:pt idx="4">
                  <c:v>Twin Falls</c:v>
                </c:pt>
                <c:pt idx="5">
                  <c:v>Moscow</c:v>
                </c:pt>
                <c:pt idx="6">
                  <c:v>Coeur d'Alene</c:v>
                </c:pt>
                <c:pt idx="7">
                  <c:v>Rexburg</c:v>
                </c:pt>
                <c:pt idx="8">
                  <c:v>Mountain Home</c:v>
                </c:pt>
                <c:pt idx="9">
                  <c:v>Unspecified</c:v>
                </c:pt>
                <c:pt idx="10">
                  <c:v>Others (4)</c:v>
                </c:pt>
              </c:strCache>
            </c:strRef>
          </c:cat>
          <c:val>
            <c:numRef>
              <c:f>'MSAs_Comp and Math'!$C$4:$C$14</c:f>
              <c:numCache>
                <c:formatCode>General</c:formatCode>
                <c:ptCount val="11"/>
                <c:pt idx="0">
                  <c:v>895.0</c:v>
                </c:pt>
                <c:pt idx="1">
                  <c:v>74.0</c:v>
                </c:pt>
                <c:pt idx="2">
                  <c:v>59.0</c:v>
                </c:pt>
                <c:pt idx="3">
                  <c:v>17.0</c:v>
                </c:pt>
                <c:pt idx="4">
                  <c:v>23.0</c:v>
                </c:pt>
                <c:pt idx="5">
                  <c:v>17.0</c:v>
                </c:pt>
                <c:pt idx="6">
                  <c:v>17.0</c:v>
                </c:pt>
                <c:pt idx="7">
                  <c:v>10.0</c:v>
                </c:pt>
                <c:pt idx="8">
                  <c:v>10.0</c:v>
                </c:pt>
                <c:pt idx="9">
                  <c:v>82.0</c:v>
                </c:pt>
                <c:pt idx="10">
                  <c:v>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730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50"/>
              <c:layout>
                <c:manualLayout>
                  <c:x val="-0.00748960522408829"/>
                  <c:y val="0.05153367461881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name>Trend</c:name>
            <c:spPr>
              <a:ln w="60325" cap="rnd">
                <a:solidFill>
                  <a:srgbClr val="70AD47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'[Chart in Microsoft PowerPoint]MonthlyTotals _Comp and Math 20'!$A$2:$A$52</c:f>
              <c:strCache>
                <c:ptCount val="51"/>
                <c:pt idx="0">
                  <c:v>May, 2012</c:v>
                </c:pt>
                <c:pt idx="1">
                  <c:v>June, 2012</c:v>
                </c:pt>
                <c:pt idx="2">
                  <c:v>July, 2012</c:v>
                </c:pt>
                <c:pt idx="3">
                  <c:v>August, 2012</c:v>
                </c:pt>
                <c:pt idx="4">
                  <c:v>September, 2012</c:v>
                </c:pt>
                <c:pt idx="5">
                  <c:v>October, 2012</c:v>
                </c:pt>
                <c:pt idx="6">
                  <c:v>November, 2012</c:v>
                </c:pt>
                <c:pt idx="7">
                  <c:v>December, 2012</c:v>
                </c:pt>
                <c:pt idx="8">
                  <c:v>January, 2013</c:v>
                </c:pt>
                <c:pt idx="9">
                  <c:v>February, 2013</c:v>
                </c:pt>
                <c:pt idx="10">
                  <c:v>March, 2013</c:v>
                </c:pt>
                <c:pt idx="11">
                  <c:v>April, 2013</c:v>
                </c:pt>
                <c:pt idx="12">
                  <c:v>May, 2013</c:v>
                </c:pt>
                <c:pt idx="13">
                  <c:v>June, 2013</c:v>
                </c:pt>
                <c:pt idx="14">
                  <c:v>July, 2013</c:v>
                </c:pt>
                <c:pt idx="15">
                  <c:v>August, 2013</c:v>
                </c:pt>
                <c:pt idx="16">
                  <c:v>September, 2013</c:v>
                </c:pt>
                <c:pt idx="17">
                  <c:v>October, 2013</c:v>
                </c:pt>
                <c:pt idx="18">
                  <c:v>November, 2013</c:v>
                </c:pt>
                <c:pt idx="19">
                  <c:v>December, 2013</c:v>
                </c:pt>
                <c:pt idx="20">
                  <c:v>January, 2014</c:v>
                </c:pt>
                <c:pt idx="21">
                  <c:v>February, 2014</c:v>
                </c:pt>
                <c:pt idx="22">
                  <c:v>March, 2014</c:v>
                </c:pt>
                <c:pt idx="23">
                  <c:v>April, 2014</c:v>
                </c:pt>
                <c:pt idx="24">
                  <c:v>May, 2014</c:v>
                </c:pt>
                <c:pt idx="25">
                  <c:v>June, 2014</c:v>
                </c:pt>
                <c:pt idx="26">
                  <c:v>July, 2014</c:v>
                </c:pt>
                <c:pt idx="27">
                  <c:v>August, 2014</c:v>
                </c:pt>
                <c:pt idx="28">
                  <c:v>September, 2014</c:v>
                </c:pt>
                <c:pt idx="29">
                  <c:v>October, 2014</c:v>
                </c:pt>
                <c:pt idx="30">
                  <c:v>November, 2014</c:v>
                </c:pt>
                <c:pt idx="31">
                  <c:v>December, 2014</c:v>
                </c:pt>
                <c:pt idx="32">
                  <c:v>January, 2015</c:v>
                </c:pt>
                <c:pt idx="33">
                  <c:v>February, 2015</c:v>
                </c:pt>
                <c:pt idx="34">
                  <c:v>March, 2015</c:v>
                </c:pt>
                <c:pt idx="35">
                  <c:v>April, 2015</c:v>
                </c:pt>
                <c:pt idx="36">
                  <c:v>May, 2015</c:v>
                </c:pt>
                <c:pt idx="37">
                  <c:v>June, 2015</c:v>
                </c:pt>
                <c:pt idx="38">
                  <c:v>July, 2015</c:v>
                </c:pt>
                <c:pt idx="39">
                  <c:v>August, 2015</c:v>
                </c:pt>
                <c:pt idx="40">
                  <c:v>September, 2015</c:v>
                </c:pt>
                <c:pt idx="41">
                  <c:v>October, 2015</c:v>
                </c:pt>
                <c:pt idx="42">
                  <c:v>November, 2015</c:v>
                </c:pt>
                <c:pt idx="43">
                  <c:v>December, 2015</c:v>
                </c:pt>
                <c:pt idx="44">
                  <c:v>January, 2016</c:v>
                </c:pt>
                <c:pt idx="45">
                  <c:v>February, 2016</c:v>
                </c:pt>
                <c:pt idx="46">
                  <c:v>March, 2016</c:v>
                </c:pt>
                <c:pt idx="47">
                  <c:v>April, 2016</c:v>
                </c:pt>
                <c:pt idx="48">
                  <c:v>May, 2016</c:v>
                </c:pt>
                <c:pt idx="49">
                  <c:v>June, 2016</c:v>
                </c:pt>
                <c:pt idx="50">
                  <c:v>July, 2016</c:v>
                </c:pt>
              </c:strCache>
            </c:strRef>
          </c:cat>
          <c:val>
            <c:numRef>
              <c:f>'[Chart in Microsoft PowerPoint]MonthlyTotals _Comp and Math 20'!$B$2:$B$52</c:f>
              <c:numCache>
                <c:formatCode>General</c:formatCode>
                <c:ptCount val="51"/>
                <c:pt idx="0">
                  <c:v>839.0</c:v>
                </c:pt>
                <c:pt idx="1">
                  <c:v>760.0</c:v>
                </c:pt>
                <c:pt idx="2">
                  <c:v>719.0</c:v>
                </c:pt>
                <c:pt idx="3">
                  <c:v>812.0</c:v>
                </c:pt>
                <c:pt idx="4">
                  <c:v>745.0</c:v>
                </c:pt>
                <c:pt idx="5">
                  <c:v>827.0</c:v>
                </c:pt>
                <c:pt idx="6">
                  <c:v>857.0</c:v>
                </c:pt>
                <c:pt idx="7">
                  <c:v>763.0</c:v>
                </c:pt>
                <c:pt idx="8">
                  <c:v>836.0</c:v>
                </c:pt>
                <c:pt idx="9">
                  <c:v>830.0</c:v>
                </c:pt>
                <c:pt idx="10">
                  <c:v>819.0</c:v>
                </c:pt>
                <c:pt idx="11">
                  <c:v>786.0</c:v>
                </c:pt>
                <c:pt idx="12">
                  <c:v>765.0</c:v>
                </c:pt>
                <c:pt idx="13">
                  <c:v>772.0</c:v>
                </c:pt>
                <c:pt idx="14">
                  <c:v>773.0</c:v>
                </c:pt>
                <c:pt idx="15">
                  <c:v>775.0</c:v>
                </c:pt>
                <c:pt idx="16">
                  <c:v>737.0</c:v>
                </c:pt>
                <c:pt idx="17">
                  <c:v>798.0</c:v>
                </c:pt>
                <c:pt idx="18">
                  <c:v>731.0</c:v>
                </c:pt>
                <c:pt idx="19">
                  <c:v>665.0</c:v>
                </c:pt>
                <c:pt idx="20">
                  <c:v>712.0</c:v>
                </c:pt>
                <c:pt idx="21">
                  <c:v>693.0</c:v>
                </c:pt>
                <c:pt idx="22">
                  <c:v>709.0</c:v>
                </c:pt>
                <c:pt idx="23">
                  <c:v>783.0</c:v>
                </c:pt>
                <c:pt idx="24">
                  <c:v>707.0</c:v>
                </c:pt>
                <c:pt idx="25">
                  <c:v>816.0</c:v>
                </c:pt>
                <c:pt idx="26">
                  <c:v>887.0</c:v>
                </c:pt>
                <c:pt idx="27">
                  <c:v>785.0</c:v>
                </c:pt>
                <c:pt idx="28">
                  <c:v>773.0</c:v>
                </c:pt>
                <c:pt idx="29">
                  <c:v>910.0</c:v>
                </c:pt>
                <c:pt idx="30">
                  <c:v>760.0</c:v>
                </c:pt>
                <c:pt idx="31">
                  <c:v>682.0</c:v>
                </c:pt>
                <c:pt idx="32">
                  <c:v>713.0</c:v>
                </c:pt>
                <c:pt idx="33">
                  <c:v>725.0</c:v>
                </c:pt>
                <c:pt idx="34">
                  <c:v>823.0</c:v>
                </c:pt>
                <c:pt idx="35">
                  <c:v>838.0</c:v>
                </c:pt>
                <c:pt idx="36">
                  <c:v>774.0</c:v>
                </c:pt>
                <c:pt idx="37">
                  <c:v>884.0</c:v>
                </c:pt>
                <c:pt idx="38">
                  <c:v>945.0</c:v>
                </c:pt>
                <c:pt idx="39">
                  <c:v>862.0</c:v>
                </c:pt>
                <c:pt idx="40">
                  <c:v>903.0</c:v>
                </c:pt>
                <c:pt idx="41">
                  <c:v>833.0</c:v>
                </c:pt>
                <c:pt idx="42">
                  <c:v>825.0</c:v>
                </c:pt>
                <c:pt idx="43">
                  <c:v>757.0</c:v>
                </c:pt>
                <c:pt idx="44">
                  <c:v>712.0</c:v>
                </c:pt>
                <c:pt idx="45">
                  <c:v>763.0</c:v>
                </c:pt>
                <c:pt idx="46">
                  <c:v>878.0</c:v>
                </c:pt>
                <c:pt idx="47">
                  <c:v>845.0</c:v>
                </c:pt>
                <c:pt idx="48">
                  <c:v>873.0</c:v>
                </c:pt>
                <c:pt idx="49">
                  <c:v>979.0</c:v>
                </c:pt>
                <c:pt idx="50">
                  <c:v>895.0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6294264"/>
        <c:axId val="2127992552"/>
      </c:lineChart>
      <c:catAx>
        <c:axId val="2126294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127992552"/>
        <c:crosses val="autoZero"/>
        <c:auto val="1"/>
        <c:lblAlgn val="ctr"/>
        <c:lblOffset val="100"/>
        <c:noMultiLvlLbl val="0"/>
      </c:catAx>
      <c:valAx>
        <c:axId val="2127992552"/>
        <c:scaling>
          <c:orientation val="minMax"/>
          <c:min val="600.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126294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28572968"/>
        <c:axId val="2128576888"/>
      </c:lineChart>
      <c:catAx>
        <c:axId val="2128572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F1632A"/>
                </a:solidFill>
                <a:latin typeface="+mj-lt"/>
                <a:ea typeface="+mn-ea"/>
                <a:cs typeface="Gotham Book" pitchFamily="50" charset="0"/>
              </a:defRPr>
            </a:pPr>
            <a:endParaRPr lang="zh-TW"/>
          </a:p>
        </c:txPr>
        <c:crossAx val="2128576888"/>
        <c:crosses val="autoZero"/>
        <c:auto val="1"/>
        <c:lblAlgn val="ctr"/>
        <c:lblOffset val="100"/>
        <c:noMultiLvlLbl val="0"/>
      </c:catAx>
      <c:valAx>
        <c:axId val="2128576888"/>
        <c:scaling>
          <c:orientation val="minMax"/>
          <c:min val="20.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285729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B.S. Computer Science</c:v>
                </c:pt>
              </c:strCache>
            </c:strRef>
          </c:tx>
          <c:spPr>
            <a:ln w="50800" cap="rnd">
              <a:solidFill>
                <a:srgbClr val="F1632A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1632A"/>
                    </a:solidFill>
                    <a:latin typeface="+mj-lt"/>
                    <a:ea typeface="+mn-ea"/>
                    <a:cs typeface="Gotham Book" pitchFamily="50" charset="0"/>
                  </a:defRPr>
                </a:pPr>
                <a:endParaRPr lang="zh-TW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(Sheet1!$A$2,Sheet1!$A$3,Sheet1!$A$5,Sheet1!$A$7,Sheet1!$A$9,Sheet1!$A$11)</c:f>
              <c:numCache>
                <c:formatCode>General</c:formatCode>
                <c:ptCount val="6"/>
                <c:pt idx="0">
                  <c:v>2011.0</c:v>
                </c:pt>
                <c:pt idx="1">
                  <c:v>2012.0</c:v>
                </c:pt>
                <c:pt idx="2">
                  <c:v>2013.0</c:v>
                </c:pt>
                <c:pt idx="3">
                  <c:v>2014.0</c:v>
                </c:pt>
                <c:pt idx="4">
                  <c:v>2015.0</c:v>
                </c:pt>
                <c:pt idx="5">
                  <c:v>2016.0</c:v>
                </c:pt>
              </c:numCache>
            </c:numRef>
          </c:cat>
          <c:val>
            <c:numRef>
              <c:f>(Sheet1!$C$2,Sheet1!$C$3,Sheet1!$C$5,Sheet1!$C$7,Sheet1!$C$9,Sheet1!$C$11)</c:f>
              <c:numCache>
                <c:formatCode>General</c:formatCode>
                <c:ptCount val="6"/>
                <c:pt idx="0">
                  <c:v>337.0</c:v>
                </c:pt>
                <c:pt idx="1">
                  <c:v>380.0</c:v>
                </c:pt>
                <c:pt idx="2">
                  <c:v>482.0</c:v>
                </c:pt>
                <c:pt idx="3">
                  <c:v>564.0</c:v>
                </c:pt>
                <c:pt idx="4">
                  <c:v>600.0</c:v>
                </c:pt>
                <c:pt idx="5">
                  <c:v>687.0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28372488"/>
        <c:axId val="2128275928"/>
      </c:lineChart>
      <c:catAx>
        <c:axId val="2128372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F1632A"/>
                </a:solidFill>
                <a:latin typeface="+mj-lt"/>
                <a:ea typeface="+mn-ea"/>
                <a:cs typeface="Gotham Book" pitchFamily="50" charset="0"/>
              </a:defRPr>
            </a:pPr>
            <a:endParaRPr lang="zh-TW"/>
          </a:p>
        </c:txPr>
        <c:crossAx val="2128275928"/>
        <c:crosses val="autoZero"/>
        <c:auto val="1"/>
        <c:lblAlgn val="ctr"/>
        <c:lblOffset val="100"/>
        <c:noMultiLvlLbl val="0"/>
      </c:catAx>
      <c:valAx>
        <c:axId val="2128275928"/>
        <c:scaling>
          <c:orientation val="minMax"/>
          <c:min val="300.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128372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24255432"/>
        <c:axId val="2124209000"/>
      </c:lineChart>
      <c:catAx>
        <c:axId val="2124255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F1632A"/>
                </a:solidFill>
                <a:latin typeface="+mj-lt"/>
                <a:ea typeface="+mn-ea"/>
                <a:cs typeface="Gotham Book" pitchFamily="50" charset="0"/>
              </a:defRPr>
            </a:pPr>
            <a:endParaRPr lang="zh-TW"/>
          </a:p>
        </c:txPr>
        <c:crossAx val="2124209000"/>
        <c:crosses val="autoZero"/>
        <c:auto val="1"/>
        <c:lblAlgn val="ctr"/>
        <c:lblOffset val="100"/>
        <c:noMultiLvlLbl val="0"/>
      </c:catAx>
      <c:valAx>
        <c:axId val="2124209000"/>
        <c:scaling>
          <c:orientation val="minMax"/>
          <c:min val="20.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242554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10592008"/>
        <c:axId val="2110238008"/>
      </c:lineChart>
      <c:catAx>
        <c:axId val="2110592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F1632A"/>
                </a:solidFill>
                <a:latin typeface="+mj-lt"/>
                <a:ea typeface="+mn-ea"/>
                <a:cs typeface="Gotham Book" pitchFamily="50" charset="0"/>
              </a:defRPr>
            </a:pPr>
            <a:endParaRPr lang="zh-TW"/>
          </a:p>
        </c:txPr>
        <c:crossAx val="2110238008"/>
        <c:crosses val="autoZero"/>
        <c:auto val="1"/>
        <c:lblAlgn val="ctr"/>
        <c:lblOffset val="100"/>
        <c:noMultiLvlLbl val="0"/>
      </c:catAx>
      <c:valAx>
        <c:axId val="2110238008"/>
        <c:scaling>
          <c:orientation val="minMax"/>
          <c:min val="20.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105920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 smtClean="0"/>
              <a:t>Computer &amp; Math Job</a:t>
            </a:r>
            <a:r>
              <a:rPr lang="en-US" sz="2000" baseline="0" dirty="0" smtClean="0"/>
              <a:t> </a:t>
            </a:r>
            <a:r>
              <a:rPr lang="en-US" sz="2000" baseline="0" dirty="0"/>
              <a:t>Postings % Growth from January 2014</a:t>
            </a:r>
            <a:endParaRPr lang="en-US" sz="20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6"/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cat>
            <c:strRef>
              <c:f>HighTechbyOccupationGroup!$A$3:$A$10</c:f>
              <c:strCache>
                <c:ptCount val="8"/>
                <c:pt idx="0">
                  <c:v>California</c:v>
                </c:pt>
                <c:pt idx="1">
                  <c:v>Washington</c:v>
                </c:pt>
                <c:pt idx="2">
                  <c:v>Oregon</c:v>
                </c:pt>
                <c:pt idx="3">
                  <c:v>Utah</c:v>
                </c:pt>
                <c:pt idx="4">
                  <c:v>Nevada</c:v>
                </c:pt>
                <c:pt idx="5">
                  <c:v>Idaho</c:v>
                </c:pt>
                <c:pt idx="6">
                  <c:v>Montana</c:v>
                </c:pt>
                <c:pt idx="7">
                  <c:v>Wyoming</c:v>
                </c:pt>
              </c:strCache>
            </c:strRef>
          </c:cat>
          <c:val>
            <c:numRef>
              <c:f>HighTechbyOccupationGroup!$D$3:$D$10</c:f>
              <c:numCache>
                <c:formatCode>0%</c:formatCode>
                <c:ptCount val="8"/>
                <c:pt idx="0">
                  <c:v>0.038</c:v>
                </c:pt>
                <c:pt idx="1">
                  <c:v>-0.106</c:v>
                </c:pt>
                <c:pt idx="2">
                  <c:v>0.156</c:v>
                </c:pt>
                <c:pt idx="3">
                  <c:v>0.047</c:v>
                </c:pt>
                <c:pt idx="4">
                  <c:v>0.221</c:v>
                </c:pt>
                <c:pt idx="5">
                  <c:v>0.469</c:v>
                </c:pt>
                <c:pt idx="6">
                  <c:v>0.367</c:v>
                </c:pt>
                <c:pt idx="7">
                  <c:v>0.531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8295592"/>
        <c:axId val="2118349240"/>
      </c:barChart>
      <c:catAx>
        <c:axId val="21182955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txPr>
          <a:bodyPr/>
          <a:lstStyle/>
          <a:p>
            <a:pPr>
              <a:defRPr sz="1400"/>
            </a:pPr>
            <a:endParaRPr lang="zh-TW"/>
          </a:p>
        </c:txPr>
        <c:crossAx val="2118349240"/>
        <c:crosses val="autoZero"/>
        <c:auto val="1"/>
        <c:lblAlgn val="ctr"/>
        <c:lblOffset val="100"/>
        <c:noMultiLvlLbl val="0"/>
      </c:catAx>
      <c:valAx>
        <c:axId val="2118349240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zh-TW"/>
          </a:p>
        </c:txPr>
        <c:crossAx val="211829559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zh-TW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Hourly Wages by</a:t>
            </a:r>
            <a:r>
              <a:rPr lang="en-US" baseline="0"/>
              <a:t> Region</a:t>
            </a:r>
          </a:p>
          <a:p>
            <a:pPr>
              <a:defRPr/>
            </a:pPr>
            <a:r>
              <a:rPr lang="en-US" baseline="0"/>
              <a:t>Computer &amp; Math Occupations </a:t>
            </a:r>
          </a:p>
          <a:p>
            <a:pPr>
              <a:defRPr/>
            </a:pPr>
            <a:r>
              <a:rPr lang="en-US" baseline="0"/>
              <a:t>2014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'Region Compter_MathOccs Wages'!$B$2</c:f>
              <c:strCache>
                <c:ptCount val="1"/>
                <c:pt idx="0">
                  <c:v>25th Percentile</c:v>
                </c:pt>
              </c:strCache>
            </c:strRef>
          </c:tx>
          <c:invertIfNegative val="0"/>
          <c:cat>
            <c:strRef>
              <c:f>'Region Compter_MathOccs Wages'!$A$3:$A$8</c:f>
              <c:strCache>
                <c:ptCount val="6"/>
                <c:pt idx="0">
                  <c:v>North</c:v>
                </c:pt>
                <c:pt idx="1">
                  <c:v>North Central</c:v>
                </c:pt>
                <c:pt idx="2">
                  <c:v>Southwest</c:v>
                </c:pt>
                <c:pt idx="3">
                  <c:v>South Central</c:v>
                </c:pt>
                <c:pt idx="4">
                  <c:v>Southeast</c:v>
                </c:pt>
                <c:pt idx="5">
                  <c:v>East</c:v>
                </c:pt>
              </c:strCache>
            </c:strRef>
          </c:cat>
          <c:val>
            <c:numRef>
              <c:f>'Region Compter_MathOccs Wages'!$B$3:$B$8</c:f>
              <c:numCache>
                <c:formatCode>"$"#,##0.00</c:formatCode>
                <c:ptCount val="6"/>
                <c:pt idx="0">
                  <c:v>21.1834522668</c:v>
                </c:pt>
                <c:pt idx="1">
                  <c:v>19.42924233349999</c:v>
                </c:pt>
                <c:pt idx="2">
                  <c:v>24.8286108673</c:v>
                </c:pt>
                <c:pt idx="3">
                  <c:v>20.923876991</c:v>
                </c:pt>
                <c:pt idx="4">
                  <c:v>21.8565261972</c:v>
                </c:pt>
                <c:pt idx="5">
                  <c:v>24.6359709563</c:v>
                </c:pt>
              </c:numCache>
            </c:numRef>
          </c:val>
        </c:ser>
        <c:ser>
          <c:idx val="1"/>
          <c:order val="1"/>
          <c:tx>
            <c:strRef>
              <c:f>'Region Compter_MathOccs Wages'!$C$2</c:f>
              <c:strCache>
                <c:ptCount val="1"/>
                <c:pt idx="0">
                  <c:v>50th Percentile (Median)</c:v>
                </c:pt>
              </c:strCache>
            </c:strRef>
          </c:tx>
          <c:invertIfNegative val="0"/>
          <c:cat>
            <c:strRef>
              <c:f>'Region Compter_MathOccs Wages'!$A$3:$A$8</c:f>
              <c:strCache>
                <c:ptCount val="6"/>
                <c:pt idx="0">
                  <c:v>North</c:v>
                </c:pt>
                <c:pt idx="1">
                  <c:v>North Central</c:v>
                </c:pt>
                <c:pt idx="2">
                  <c:v>Southwest</c:v>
                </c:pt>
                <c:pt idx="3">
                  <c:v>South Central</c:v>
                </c:pt>
                <c:pt idx="4">
                  <c:v>Southeast</c:v>
                </c:pt>
                <c:pt idx="5">
                  <c:v>East</c:v>
                </c:pt>
              </c:strCache>
            </c:strRef>
          </c:cat>
          <c:val>
            <c:numRef>
              <c:f>'Region Compter_MathOccs Wages'!$C$3:$C$8</c:f>
              <c:numCache>
                <c:formatCode>"$"#,##0.00</c:formatCode>
                <c:ptCount val="6"/>
                <c:pt idx="0">
                  <c:v>27.0332100462</c:v>
                </c:pt>
                <c:pt idx="1">
                  <c:v>24.3617358856</c:v>
                </c:pt>
                <c:pt idx="2">
                  <c:v>31.48158821</c:v>
                </c:pt>
                <c:pt idx="3">
                  <c:v>26.56261235329999</c:v>
                </c:pt>
                <c:pt idx="4">
                  <c:v>26.2671383769</c:v>
                </c:pt>
                <c:pt idx="5">
                  <c:v>31.2013676569</c:v>
                </c:pt>
              </c:numCache>
            </c:numRef>
          </c:val>
        </c:ser>
        <c:ser>
          <c:idx val="2"/>
          <c:order val="2"/>
          <c:tx>
            <c:strRef>
              <c:f>'Region Compter_MathOccs Wages'!$D$2</c:f>
              <c:strCache>
                <c:ptCount val="1"/>
                <c:pt idx="0">
                  <c:v>90th Percentile</c:v>
                </c:pt>
              </c:strCache>
            </c:strRef>
          </c:tx>
          <c:invertIfNegative val="0"/>
          <c:cat>
            <c:strRef>
              <c:f>'Region Compter_MathOccs Wages'!$A$3:$A$8</c:f>
              <c:strCache>
                <c:ptCount val="6"/>
                <c:pt idx="0">
                  <c:v>North</c:v>
                </c:pt>
                <c:pt idx="1">
                  <c:v>North Central</c:v>
                </c:pt>
                <c:pt idx="2">
                  <c:v>Southwest</c:v>
                </c:pt>
                <c:pt idx="3">
                  <c:v>South Central</c:v>
                </c:pt>
                <c:pt idx="4">
                  <c:v>Southeast</c:v>
                </c:pt>
                <c:pt idx="5">
                  <c:v>East</c:v>
                </c:pt>
              </c:strCache>
            </c:strRef>
          </c:cat>
          <c:val>
            <c:numRef>
              <c:f>'Region Compter_MathOccs Wages'!$D$3:$D$8</c:f>
              <c:numCache>
                <c:formatCode>"$"#,##0.00</c:formatCode>
                <c:ptCount val="6"/>
                <c:pt idx="0">
                  <c:v>41.274742635</c:v>
                </c:pt>
                <c:pt idx="1">
                  <c:v>38.3039771586</c:v>
                </c:pt>
                <c:pt idx="2">
                  <c:v>49.65702463069999</c:v>
                </c:pt>
                <c:pt idx="3">
                  <c:v>37.3567119567</c:v>
                </c:pt>
                <c:pt idx="4">
                  <c:v>42.1594289702</c:v>
                </c:pt>
                <c:pt idx="5">
                  <c:v>51.4162829958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8128248"/>
        <c:axId val="2113880120"/>
      </c:barChart>
      <c:catAx>
        <c:axId val="21081282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zh-TW"/>
          </a:p>
        </c:txPr>
        <c:crossAx val="2113880120"/>
        <c:crosses val="autoZero"/>
        <c:auto val="1"/>
        <c:lblAlgn val="ctr"/>
        <c:lblOffset val="100"/>
        <c:noMultiLvlLbl val="0"/>
      </c:catAx>
      <c:valAx>
        <c:axId val="2113880120"/>
        <c:scaling>
          <c:orientation val="minMax"/>
        </c:scaling>
        <c:delete val="0"/>
        <c:axPos val="l"/>
        <c:majorGridlines/>
        <c:numFmt formatCode="&quot;$&quot;#,##0.00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zh-TW"/>
          </a:p>
        </c:txPr>
        <c:crossAx val="210812824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zh-TW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9D886DC0-0A93-42D6-A675-017B8760B41B}" type="datetimeFigureOut">
              <a:rPr lang="en-US" smtClean="0"/>
              <a:pPr/>
              <a:t>11/3/17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FA26487E-518C-43F7-A8EE-728BE39564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60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</a:t>
            </a:r>
            <a:r>
              <a:rPr lang="en-US" baseline="0" dirty="0" smtClean="0"/>
              <a:t> on loop as students filter in 10  mins prior </a:t>
            </a:r>
            <a:r>
              <a:rPr lang="en-US" baseline="0" smtClean="0"/>
              <a:t>to start: http://www.infinitelooper.com/?v=XRhGeau8RlE&amp;p=n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487E-518C-43F7-A8EE-728BE395642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06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Fall 2016 Grad Students:</a:t>
            </a:r>
          </a:p>
          <a:p>
            <a:r>
              <a:rPr lang="en-US" baseline="0" dirty="0" smtClean="0"/>
              <a:t>25% BSU Undergrads, 75% Other University</a:t>
            </a:r>
          </a:p>
          <a:p>
            <a:r>
              <a:rPr lang="en-US" baseline="0" dirty="0" smtClean="0"/>
              <a:t>54% Foreign, 46% Domestic</a:t>
            </a:r>
          </a:p>
          <a:p>
            <a:r>
              <a:rPr lang="en-US" baseline="0" dirty="0" smtClean="0"/>
              <a:t>48% Full Time, 52% Part Time (many on their last semester or working in industry)</a:t>
            </a:r>
          </a:p>
          <a:p>
            <a:endParaRPr lang="en-US" dirty="0" smtClean="0"/>
          </a:p>
          <a:p>
            <a:r>
              <a:rPr lang="en-US" dirty="0" smtClean="0"/>
              <a:t>M.S.</a:t>
            </a:r>
            <a:r>
              <a:rPr lang="en-US" baseline="0" dirty="0" smtClean="0"/>
              <a:t> </a:t>
            </a:r>
            <a:r>
              <a:rPr lang="en-US" dirty="0" smtClean="0"/>
              <a:t>Graduates</a:t>
            </a:r>
            <a:r>
              <a:rPr lang="en-US" baseline="0" dirty="0" smtClean="0"/>
              <a:t> from prior years:</a:t>
            </a:r>
          </a:p>
          <a:p>
            <a:r>
              <a:rPr lang="en-US" baseline="0" dirty="0" smtClean="0"/>
              <a:t>2016-17: Expected ?</a:t>
            </a:r>
          </a:p>
          <a:p>
            <a:r>
              <a:rPr lang="en-US" baseline="0" dirty="0" smtClean="0"/>
              <a:t>2015-16: 7</a:t>
            </a:r>
          </a:p>
          <a:p>
            <a:r>
              <a:rPr lang="en-US" baseline="0" dirty="0" smtClean="0"/>
              <a:t>2014-15: 8</a:t>
            </a:r>
          </a:p>
          <a:p>
            <a:r>
              <a:rPr lang="en-US" baseline="0" dirty="0" smtClean="0"/>
              <a:t>2013-14: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487E-518C-43F7-A8EE-728BE395642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51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Fall 2016 Grad Students:</a:t>
            </a:r>
          </a:p>
          <a:p>
            <a:r>
              <a:rPr lang="en-US" baseline="0" dirty="0" smtClean="0"/>
              <a:t>25% BSU Undergrads, 75% Other University</a:t>
            </a:r>
          </a:p>
          <a:p>
            <a:r>
              <a:rPr lang="en-US" baseline="0" dirty="0" smtClean="0"/>
              <a:t>54% Foreign, 46% Domestic</a:t>
            </a:r>
          </a:p>
          <a:p>
            <a:r>
              <a:rPr lang="en-US" baseline="0" dirty="0" smtClean="0"/>
              <a:t>48% Full Time, 52% Part Time (many on their last semester or working in industry)</a:t>
            </a:r>
          </a:p>
          <a:p>
            <a:endParaRPr lang="en-US" dirty="0" smtClean="0"/>
          </a:p>
          <a:p>
            <a:r>
              <a:rPr lang="en-US" dirty="0" smtClean="0"/>
              <a:t>M.S.</a:t>
            </a:r>
            <a:r>
              <a:rPr lang="en-US" baseline="0" dirty="0" smtClean="0"/>
              <a:t> </a:t>
            </a:r>
            <a:r>
              <a:rPr lang="en-US" dirty="0" smtClean="0"/>
              <a:t>Graduates</a:t>
            </a:r>
            <a:r>
              <a:rPr lang="en-US" baseline="0" dirty="0" smtClean="0"/>
              <a:t> from prior years:</a:t>
            </a:r>
          </a:p>
          <a:p>
            <a:r>
              <a:rPr lang="en-US" baseline="0" dirty="0" smtClean="0"/>
              <a:t>2016-17: Expected ?</a:t>
            </a:r>
          </a:p>
          <a:p>
            <a:r>
              <a:rPr lang="en-US" baseline="0" dirty="0" smtClean="0"/>
              <a:t>2015-16: 7</a:t>
            </a:r>
          </a:p>
          <a:p>
            <a:r>
              <a:rPr lang="en-US" baseline="0" dirty="0" smtClean="0"/>
              <a:t>2014-15: 8</a:t>
            </a:r>
          </a:p>
          <a:p>
            <a:r>
              <a:rPr lang="en-US" baseline="0" dirty="0" smtClean="0"/>
              <a:t>2013-14: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487E-518C-43F7-A8EE-728BE395642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58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Fall 2016 Grad Students:</a:t>
            </a:r>
          </a:p>
          <a:p>
            <a:r>
              <a:rPr lang="en-US" baseline="0" dirty="0" smtClean="0"/>
              <a:t>25% BSU Undergrads, 75% Other University</a:t>
            </a:r>
          </a:p>
          <a:p>
            <a:r>
              <a:rPr lang="en-US" baseline="0" dirty="0" smtClean="0"/>
              <a:t>54% Foreign, 46% Domestic</a:t>
            </a:r>
          </a:p>
          <a:p>
            <a:r>
              <a:rPr lang="en-US" baseline="0" dirty="0" smtClean="0"/>
              <a:t>48% Full Time, 52% Part Time (many on their last semester or working in industry)</a:t>
            </a:r>
          </a:p>
          <a:p>
            <a:endParaRPr lang="en-US" dirty="0" smtClean="0"/>
          </a:p>
          <a:p>
            <a:r>
              <a:rPr lang="en-US" dirty="0" smtClean="0"/>
              <a:t>M.S.</a:t>
            </a:r>
            <a:r>
              <a:rPr lang="en-US" baseline="0" dirty="0" smtClean="0"/>
              <a:t> </a:t>
            </a:r>
            <a:r>
              <a:rPr lang="en-US" dirty="0" smtClean="0"/>
              <a:t>Graduates</a:t>
            </a:r>
            <a:r>
              <a:rPr lang="en-US" baseline="0" dirty="0" smtClean="0"/>
              <a:t> from prior years:</a:t>
            </a:r>
          </a:p>
          <a:p>
            <a:r>
              <a:rPr lang="en-US" baseline="0" dirty="0" smtClean="0"/>
              <a:t>2016-17: Expected ?</a:t>
            </a:r>
          </a:p>
          <a:p>
            <a:r>
              <a:rPr lang="en-US" baseline="0" dirty="0" smtClean="0"/>
              <a:t>2015-16: 7</a:t>
            </a:r>
          </a:p>
          <a:p>
            <a:r>
              <a:rPr lang="en-US" baseline="0" dirty="0" smtClean="0"/>
              <a:t>2014-15: 8</a:t>
            </a:r>
          </a:p>
          <a:p>
            <a:r>
              <a:rPr lang="en-US" baseline="0" dirty="0" smtClean="0"/>
              <a:t>2013-14: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487E-518C-43F7-A8EE-728BE395642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71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Fall 2016 Grad Students:</a:t>
            </a:r>
          </a:p>
          <a:p>
            <a:r>
              <a:rPr lang="en-US" baseline="0" dirty="0" smtClean="0"/>
              <a:t>25% BSU Undergrads, 75% Other University</a:t>
            </a:r>
          </a:p>
          <a:p>
            <a:r>
              <a:rPr lang="en-US" baseline="0" dirty="0" smtClean="0"/>
              <a:t>54% Foreign, 46% Domestic</a:t>
            </a:r>
          </a:p>
          <a:p>
            <a:r>
              <a:rPr lang="en-US" baseline="0" dirty="0" smtClean="0"/>
              <a:t>48% Full Time, 52% Part Time (many on their last semester or working in industry)</a:t>
            </a:r>
          </a:p>
          <a:p>
            <a:endParaRPr lang="en-US" dirty="0" smtClean="0"/>
          </a:p>
          <a:p>
            <a:r>
              <a:rPr lang="en-US" dirty="0" smtClean="0"/>
              <a:t>M.S.</a:t>
            </a:r>
            <a:r>
              <a:rPr lang="en-US" baseline="0" dirty="0" smtClean="0"/>
              <a:t> </a:t>
            </a:r>
            <a:r>
              <a:rPr lang="en-US" dirty="0" smtClean="0"/>
              <a:t>Graduates</a:t>
            </a:r>
            <a:r>
              <a:rPr lang="en-US" baseline="0" dirty="0" smtClean="0"/>
              <a:t> from prior years:</a:t>
            </a:r>
          </a:p>
          <a:p>
            <a:r>
              <a:rPr lang="en-US" baseline="0" dirty="0" smtClean="0"/>
              <a:t>2016-17: Expected ?</a:t>
            </a:r>
          </a:p>
          <a:p>
            <a:r>
              <a:rPr lang="en-US" baseline="0" dirty="0" smtClean="0"/>
              <a:t>2015-16: 7</a:t>
            </a:r>
          </a:p>
          <a:p>
            <a:r>
              <a:rPr lang="en-US" baseline="0" dirty="0" smtClean="0"/>
              <a:t>2014-15: 8</a:t>
            </a:r>
          </a:p>
          <a:p>
            <a:r>
              <a:rPr lang="en-US" baseline="0" dirty="0" smtClean="0"/>
              <a:t>2013-14: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487E-518C-43F7-A8EE-728BE395642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48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487E-518C-43F7-A8EE-728BE395642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61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487E-518C-43F7-A8EE-728BE395642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98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“By clustering near each other, innovators foster each other’s creative spirit and become more successful.”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487E-518C-43F7-A8EE-728BE395642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23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487E-518C-43F7-A8EE-728BE395642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686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Acceptance rates</a:t>
            </a:r>
            <a:r>
              <a:rPr lang="en-US" baseline="0" dirty="0" smtClean="0"/>
              <a:t> are probably around 50%</a:t>
            </a:r>
            <a:endParaRPr lang="en-US" dirty="0" smtClean="0"/>
          </a:p>
          <a:p>
            <a:r>
              <a:rPr lang="en-US" dirty="0" smtClean="0"/>
              <a:t>Current Grad Students:</a:t>
            </a:r>
          </a:p>
          <a:p>
            <a:r>
              <a:rPr lang="en-US" dirty="0" smtClean="0"/>
              <a:t>Average GRE scores from 2015: Quantitative-158.9,</a:t>
            </a:r>
            <a:r>
              <a:rPr lang="en-US" baseline="0" dirty="0" smtClean="0"/>
              <a:t> Verbal-148.8, Analytical/Writing-3.1</a:t>
            </a:r>
          </a:p>
          <a:p>
            <a:r>
              <a:rPr lang="en-US" baseline="0" dirty="0" smtClean="0"/>
              <a:t>Average Overall Undergraduate GPA from 2015: 3.56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487E-518C-43F7-A8EE-728BE395642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666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487E-518C-43F7-A8EE-728BE395642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9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487E-518C-43F7-A8EE-728BE395642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568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Participants will improve their ability to formulate and solve a research problem and increase their communication proficiency in</a:t>
            </a:r>
            <a:r>
              <a:rPr lang="en-US" baseline="0" dirty="0" smtClean="0"/>
              <a:t> both a scientific and community context.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487E-518C-43F7-A8EE-728BE395642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77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b="0" dirty="0" smtClean="0">
                <a:effectLst/>
              </a:rPr>
              <a:t>Computer &amp; Mathematical</a:t>
            </a:r>
          </a:p>
          <a:p>
            <a:pPr fontAlgn="t"/>
            <a:r>
              <a:rPr lang="en-US" b="0" dirty="0" smtClean="0">
                <a:effectLst/>
              </a:rPr>
              <a:t>14,017 2014 </a:t>
            </a:r>
            <a:r>
              <a:rPr lang="en-US" b="0" dirty="0" err="1" smtClean="0">
                <a:effectLst/>
              </a:rPr>
              <a:t>emloyment</a:t>
            </a:r>
            <a:endParaRPr lang="en-US" b="0" dirty="0" smtClean="0">
              <a:effectLst/>
            </a:endParaRPr>
          </a:p>
          <a:p>
            <a:pPr fontAlgn="t"/>
            <a:r>
              <a:rPr lang="en-US" b="0" dirty="0" smtClean="0">
                <a:effectLst/>
              </a:rPr>
              <a:t>18,354 2024 projection</a:t>
            </a:r>
          </a:p>
          <a:p>
            <a:pPr fontAlgn="t"/>
            <a:r>
              <a:rPr lang="en-US" b="0" dirty="0" smtClean="0">
                <a:effectLst/>
              </a:rPr>
              <a:t>4,337 net growth</a:t>
            </a:r>
          </a:p>
          <a:p>
            <a:pPr fontAlgn="t"/>
            <a:r>
              <a:rPr lang="en-US" b="0" dirty="0" smtClean="0">
                <a:effectLst/>
              </a:rPr>
              <a:t>6,337 annual openings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487E-518C-43F7-A8EE-728BE395642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27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A7C0B-1624-4F0C-8368-8ED0AB0332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46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A7C0B-1624-4F0C-8368-8ED0AB0332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10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share of its economy, Idaho added the most non-farm jobs of any state — 3.6 percent over the past year, followed by Oregon and Utah.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terms of the tech sector specifically, </a:t>
            </a:r>
            <a:r>
              <a:rPr lang="en-US" dirty="0" smtClean="0"/>
              <a:t>Idaho is second only to Utah in</a:t>
            </a:r>
            <a:r>
              <a:rPr lang="en-US" baseline="0" dirty="0" smtClean="0"/>
              <a:t> growth,</a:t>
            </a:r>
            <a:r>
              <a:rPr lang="en-US" dirty="0" smtClean="0"/>
              <a:t> according to CompTIA’s </a:t>
            </a:r>
            <a:r>
              <a:rPr lang="en-US" dirty="0" err="1" smtClean="0"/>
              <a:t>Cyberstate</a:t>
            </a:r>
            <a:r>
              <a:rPr lang="en-US" dirty="0" smtClean="0"/>
              <a:t> 2016 report.</a:t>
            </a:r>
          </a:p>
          <a:p>
            <a:r>
              <a:rPr lang="en-US" dirty="0" smtClean="0"/>
              <a:t>In 2015, Boise experienced the biggest growth in venture funding in the nation, according to the National Venture Capital Association.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487E-518C-43F7-A8EE-728BE395642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11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Should note that since 2014, wages have</a:t>
            </a:r>
            <a:r>
              <a:rPr lang="en-US" baseline="0" dirty="0" smtClean="0"/>
              <a:t> gone up but it’s hard to compare without this census report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shows that Boise is somewhat close to its peers. Of course the argument for shortcomings in this factor comes down to quality of life and other benefits such as </a:t>
            </a:r>
            <a:r>
              <a:rPr lang="en-US" dirty="0" smtClean="0"/>
              <a:t>Boise having better air quality and</a:t>
            </a:r>
            <a:r>
              <a:rPr lang="en-US" baseline="0" dirty="0" smtClean="0"/>
              <a:t> shorter commutes than SLC.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487E-518C-43F7-A8EE-728BE395642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21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487E-518C-43F7-A8EE-728BE395642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12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B.S.</a:t>
            </a:r>
            <a:r>
              <a:rPr lang="en-US" baseline="0" dirty="0" smtClean="0"/>
              <a:t> </a:t>
            </a:r>
            <a:r>
              <a:rPr lang="en-US" dirty="0" smtClean="0"/>
              <a:t>Graduates</a:t>
            </a:r>
            <a:r>
              <a:rPr lang="en-US" baseline="0" dirty="0" smtClean="0"/>
              <a:t> from prior years:</a:t>
            </a:r>
          </a:p>
          <a:p>
            <a:r>
              <a:rPr lang="en-US" baseline="0" dirty="0" smtClean="0"/>
              <a:t>2016-17: Expected 90</a:t>
            </a:r>
          </a:p>
          <a:p>
            <a:r>
              <a:rPr lang="en-US" baseline="0" dirty="0" smtClean="0"/>
              <a:t>2015-16: 63</a:t>
            </a:r>
          </a:p>
          <a:p>
            <a:r>
              <a:rPr lang="en-US" baseline="0" dirty="0" smtClean="0"/>
              <a:t>2014-15: 47</a:t>
            </a:r>
          </a:p>
          <a:p>
            <a:r>
              <a:rPr lang="en-US" baseline="0" dirty="0" smtClean="0"/>
              <a:t>2013-14: 27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487E-518C-43F7-A8EE-728BE395642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40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666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81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0"/>
            <a:ext cx="2057400" cy="5364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0"/>
            <a:ext cx="6019800" cy="5364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421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816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69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3741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34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30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610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867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3008313" cy="673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62000"/>
            <a:ext cx="5111750" cy="5364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92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1795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38199"/>
            <a:ext cx="5486400" cy="3889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828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91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0"/>
            <a:ext cx="2057400" cy="5364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0"/>
            <a:ext cx="6019800" cy="5364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13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6934200" cy="7159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742950" indent="-285750">
              <a:buFont typeface="Arial" pitchFamily="34" charset="0"/>
              <a:buChar char="•"/>
              <a:defRPr/>
            </a:lvl2pPr>
            <a:lvl3pPr marL="1143000" indent="-228600">
              <a:buFont typeface="Courier New" pitchFamily="49" charset="0"/>
              <a:buChar char="o"/>
              <a:defRPr/>
            </a:lvl3pPr>
            <a:lvl4pPr marL="1600200" indent="-228600">
              <a:buFont typeface="Wingdings" pitchFamily="2" charset="2"/>
              <a:buChar char="§"/>
              <a:defRPr/>
            </a:lvl4pPr>
          </a:lstStyle>
          <a:p>
            <a:pPr lvl="0"/>
            <a:r>
              <a:rPr lang="en-US" dirty="0" smtClean="0"/>
              <a:t>Subhead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57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198438"/>
            <a:ext cx="6934200" cy="8683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95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34200" cy="7159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9C822B0-0090-4A85-9306-56074EEB46E9}" type="datetimeFigureOut">
              <a:rPr lang="en-US" smtClean="0">
                <a:solidFill>
                  <a:prstClr val="black"/>
                </a:solidFill>
              </a:rPr>
              <a:pPr/>
              <a:t>11/3/17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CC6150-28CD-4DF5-8866-0B33CB0532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80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9C822B0-0090-4A85-9306-56074EEB46E9}" type="datetimeFigureOut">
              <a:rPr lang="en-US" smtClean="0">
                <a:solidFill>
                  <a:prstClr val="black"/>
                </a:solidFill>
              </a:rPr>
              <a:pPr/>
              <a:t>11/3/17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CC6150-28CD-4DF5-8866-0B33CB0532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401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9C822B0-0090-4A85-9306-56074EEB46E9}" type="datetimeFigureOut">
              <a:rPr lang="en-US" smtClean="0">
                <a:solidFill>
                  <a:prstClr val="black"/>
                </a:solidFill>
              </a:rPr>
              <a:pPr/>
              <a:t>11/3/17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CC6150-28CD-4DF5-8866-0B33CB0532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07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7359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694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00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946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723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3008313" cy="673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62000"/>
            <a:ext cx="5111750" cy="5364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8366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38199"/>
            <a:ext cx="5486400" cy="3889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8959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4.jpg"/><Relationship Id="rId14" Type="http://schemas.openxmlformats.org/officeDocument/2006/relationships/image" Target="../media/image5.jp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theme" Target="../theme/theme3.xml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9541" y="6454556"/>
            <a:ext cx="17459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0" dirty="0" smtClean="0">
                <a:solidFill>
                  <a:schemeClr val="bg1"/>
                </a:solidFill>
              </a:rPr>
              <a:t>© 2012 Boise State University</a:t>
            </a:r>
            <a:endParaRPr lang="en-US" sz="1000" baseline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05800" y="6454556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B85C46D-3ED5-4508-B9D1-FB41570D2BFF}" type="slidenum">
              <a:rPr lang="en-US" sz="1000" baseline="0" smtClean="0">
                <a:solidFill>
                  <a:schemeClr val="bg1"/>
                </a:solidFill>
              </a:rPr>
              <a:pPr/>
              <a:t>‹#›</a:t>
            </a:fld>
            <a:endParaRPr lang="en-US" sz="1000" baseline="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teriwilliams\Desktop\logo_b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931" y="183616"/>
            <a:ext cx="1862138" cy="49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8800"/>
            <a:ext cx="914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0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cap="none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6414"/>
            <a:ext cx="9144000" cy="58250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9541" y="6454556"/>
            <a:ext cx="17459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0" dirty="0" smtClean="0">
                <a:solidFill>
                  <a:schemeClr val="bg1"/>
                </a:solidFill>
              </a:rPr>
              <a:t>© 2015 Boise State University</a:t>
            </a:r>
            <a:endParaRPr lang="en-US" sz="1000" baseline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05800" y="6454556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B85C46D-3ED5-4508-B9D1-FB41570D2BFF}" type="slidenum">
              <a:rPr lang="en-US" sz="1000" baseline="0" smtClean="0">
                <a:solidFill>
                  <a:schemeClr val="bg1"/>
                </a:solidFill>
              </a:rPr>
              <a:t>‹#›</a:t>
            </a:fld>
            <a:endParaRPr lang="en-US" sz="1000" baseline="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931" y="172164"/>
            <a:ext cx="1862138" cy="49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4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 baseline="0">
          <a:solidFill>
            <a:srgbClr val="09347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cap="none" baseline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20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91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4200" b="1" kern="1200">
          <a:solidFill>
            <a:schemeClr val="bg1"/>
          </a:solidFill>
          <a:latin typeface="Rockwell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Franklin Gothic Demi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jpeg"/><Relationship Id="rId1" Type="http://schemas.openxmlformats.org/officeDocument/2006/relationships/video" Target="https://www.youtube.com/embed/XRhGeau8RlE" TargetMode="External"/><Relationship Id="rId2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chart" Target="../charts/chart5.xml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chart" Target="../charts/chart6.xml"/><Relationship Id="rId5" Type="http://schemas.openxmlformats.org/officeDocument/2006/relationships/hyperlink" Target="http://bit.ly/GEMgradschol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hyperlink" Target="https://www.google.com/maps/d/viewer?mid=1nNKoUeUyjujd4V6AxXOwGac6AMs&amp;hl=en_US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1" Type="http://schemas.openxmlformats.org/officeDocument/2006/relationships/video" Target="https://www.youtube.com/embed/nGwejVcMbsk" TargetMode="External"/><Relationship Id="rId2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chart" Target="../charts/char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chart" Target="../charts/char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gif"/><Relationship Id="rId7" Type="http://schemas.openxmlformats.org/officeDocument/2006/relationships/hyperlink" Target="http://www.labor.idaho.gov/techjobs" TargetMode="External"/><Relationship Id="rId8" Type="http://schemas.openxmlformats.org/officeDocument/2006/relationships/image" Target="../media/image21.jpe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25.png"/><Relationship Id="rId5" Type="http://schemas.microsoft.com/office/2007/relationships/hdphoto" Target="../media/hdphoto1.wdp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662" y="6030654"/>
            <a:ext cx="2835275" cy="923751"/>
          </a:xfrm>
          <a:prstGeom prst="rect">
            <a:avLst/>
          </a:prstGeom>
        </p:spPr>
      </p:pic>
      <p:pic>
        <p:nvPicPr>
          <p:cNvPr id="2" name="XRhGeau8RlE"/>
          <p:cNvPicPr>
            <a:picLocks noRot="1" noChangeAspect="1"/>
          </p:cNvPicPr>
          <p:nvPr>
            <a:quickTimeFile r:link="rId1"/>
          </p:nvPr>
        </p:nvPicPr>
        <p:blipFill>
          <a:blip r:embed="rId5"/>
          <a:stretch>
            <a:fillRect/>
          </a:stretch>
        </p:blipFill>
        <p:spPr>
          <a:xfrm>
            <a:off x="32488" y="914400"/>
            <a:ext cx="9095563" cy="5116254"/>
          </a:xfrm>
          <a:prstGeom prst="rect">
            <a:avLst/>
          </a:prstGeom>
        </p:spPr>
      </p:pic>
      <p:pic>
        <p:nvPicPr>
          <p:cNvPr id="1026" name="Picture 2" descr="Boise-Convention-and-Visitors-Bureau-Unoffici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273" y="6030654"/>
            <a:ext cx="1630442" cy="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dahotechcouncil.org/sites/default/files/BVEPlogo_Horizontal_cmy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2090202" cy="56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899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cs typeface="Gotham Light" pitchFamily="50" charset="0"/>
              </a:rPr>
              <a:t>Boise State Computer Science</a:t>
            </a:r>
            <a:endParaRPr lang="en-US" sz="3600" dirty="0">
              <a:cs typeface="Gotham Light" pitchFamily="50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8430" y="2239967"/>
            <a:ext cx="3662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20 Faculty</a:t>
            </a:r>
          </a:p>
          <a:p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5 Lecturers</a:t>
            </a:r>
          </a:p>
          <a:p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4 Post Docs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804" y="2096650"/>
            <a:ext cx="1219200" cy="1219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9" y="3345807"/>
            <a:ext cx="1016097" cy="101609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60462" y="3355847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1632A"/>
                </a:solidFill>
                <a:latin typeface="+mj-lt"/>
                <a:cs typeface="Gotham Light" pitchFamily="50" charset="0"/>
              </a:rPr>
              <a:t>2015-16 Graduates</a:t>
            </a:r>
            <a:endParaRPr lang="en-US" b="1" dirty="0">
              <a:solidFill>
                <a:srgbClr val="F1632A"/>
              </a:solidFill>
              <a:latin typeface="+mj-lt"/>
              <a:cs typeface="Gotham Light" pitchFamily="5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80755" y="3693841"/>
            <a:ext cx="2081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3587"/>
                </a:solidFill>
                <a:cs typeface="Gotham Light" pitchFamily="50" charset="0"/>
              </a:rPr>
              <a:t>63 B.S. in CS</a:t>
            </a:r>
          </a:p>
          <a:p>
            <a:r>
              <a:rPr lang="en-US" sz="2400" dirty="0" smtClean="0">
                <a:solidFill>
                  <a:srgbClr val="003587"/>
                </a:solidFill>
                <a:cs typeface="Gotham Light" pitchFamily="50" charset="0"/>
              </a:rPr>
              <a:t>  </a:t>
            </a:r>
            <a:endParaRPr lang="en-US" sz="2400" dirty="0">
              <a:solidFill>
                <a:srgbClr val="003587"/>
              </a:solidFill>
              <a:cs typeface="Gotham Light" pitchFamily="50" charset="0"/>
            </a:endParaRPr>
          </a:p>
        </p:txBody>
      </p:sp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0653571"/>
              </p:ext>
            </p:extLst>
          </p:nvPr>
        </p:nvGraphicFramePr>
        <p:xfrm>
          <a:off x="3048000" y="2438400"/>
          <a:ext cx="5188943" cy="3113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6680727" y="3468988"/>
            <a:ext cx="1234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1F60A9"/>
                </a:solidFill>
                <a:latin typeface="+mj-lt"/>
                <a:cs typeface="Gotham Medium" pitchFamily="50" charset="0"/>
              </a:rPr>
              <a:t>15%</a:t>
            </a:r>
          </a:p>
          <a:p>
            <a:r>
              <a:rPr lang="en-US" sz="3600" dirty="0" smtClean="0">
                <a:solidFill>
                  <a:srgbClr val="1F60A9"/>
                </a:solidFill>
                <a:latin typeface="+mj-lt"/>
                <a:cs typeface="Gotham Medium" pitchFamily="50" charset="0"/>
              </a:rPr>
              <a:t>85%</a:t>
            </a:r>
            <a:endParaRPr lang="en-US" sz="3600" dirty="0">
              <a:solidFill>
                <a:srgbClr val="1F60A9"/>
              </a:solidFill>
              <a:latin typeface="+mj-lt"/>
              <a:cs typeface="Gotham Medium" pitchFamily="50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16" y="4061940"/>
            <a:ext cx="200211" cy="46594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16" y="3483916"/>
            <a:ext cx="200211" cy="46594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987238" y="4567243"/>
            <a:ext cx="3199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1632A"/>
                </a:solidFill>
                <a:latin typeface="+mj-lt"/>
                <a:cs typeface="Gotham Light" pitchFamily="50" charset="0"/>
              </a:rPr>
              <a:t>Undergrad Enrollment</a:t>
            </a:r>
            <a:endParaRPr lang="en-US" dirty="0">
              <a:solidFill>
                <a:srgbClr val="F1632A"/>
              </a:solidFill>
              <a:latin typeface="+mj-lt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997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cs typeface="Gotham Light" pitchFamily="50" charset="0"/>
              </a:rPr>
              <a:t>Graduate Program Enrollment</a:t>
            </a:r>
            <a:endParaRPr lang="en-US" sz="3600" dirty="0">
              <a:cs typeface="Gotham Light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4162"/>
            <a:ext cx="9144000" cy="4458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3783522"/>
            <a:ext cx="1489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(23% W/77% M)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82041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cs typeface="Gotham Light" pitchFamily="50" charset="0"/>
              </a:rPr>
              <a:t>Graduate Program Degrees</a:t>
            </a:r>
            <a:endParaRPr lang="en-US" sz="3600" dirty="0">
              <a:cs typeface="Gotham Light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4162"/>
            <a:ext cx="9144000" cy="421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5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cs typeface="Gotham Light" pitchFamily="50" charset="0"/>
              </a:rPr>
              <a:t>MS Program Requirements</a:t>
            </a:r>
            <a:endParaRPr lang="en-US" sz="3600" b="1" dirty="0">
              <a:cs typeface="Gotham Light" pitchFamily="5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2" y="1981200"/>
            <a:ext cx="8238837" cy="3657600"/>
          </a:xfrm>
        </p:spPr>
      </p:pic>
    </p:spTree>
    <p:extLst>
      <p:ext uri="{BB962C8B-B14F-4D97-AF65-F5344CB8AC3E}">
        <p14:creationId xmlns:p14="http://schemas.microsoft.com/office/powerpoint/2010/main" val="2855608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cs typeface="Gotham Light" pitchFamily="50" charset="0"/>
              </a:rPr>
              <a:t>PhD Program Requirements</a:t>
            </a:r>
            <a:endParaRPr lang="en-US" sz="3600" b="1" dirty="0">
              <a:cs typeface="Gotham Light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44"/>
          <a:stretch/>
        </p:blipFill>
        <p:spPr>
          <a:xfrm>
            <a:off x="30481" y="1523682"/>
            <a:ext cx="6442114" cy="3563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78"/>
          <a:stretch/>
        </p:blipFill>
        <p:spPr>
          <a:xfrm>
            <a:off x="30480" y="5146201"/>
            <a:ext cx="6442111" cy="955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09" r="39293" b="12502"/>
          <a:stretch/>
        </p:blipFill>
        <p:spPr>
          <a:xfrm>
            <a:off x="5628854" y="2971800"/>
            <a:ext cx="3910825" cy="323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7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9" b="19766"/>
          <a:stretch/>
        </p:blipFill>
        <p:spPr>
          <a:xfrm>
            <a:off x="521342" y="3657600"/>
            <a:ext cx="8101315" cy="2381402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9270502"/>
              </p:ext>
            </p:extLst>
          </p:nvPr>
        </p:nvGraphicFramePr>
        <p:xfrm>
          <a:off x="3862085" y="3154362"/>
          <a:ext cx="4572001" cy="2770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cs typeface="Gotham Light" pitchFamily="50" charset="0"/>
              </a:rPr>
              <a:t>Graduate Program Funding</a:t>
            </a:r>
            <a:endParaRPr lang="en-US" sz="3600" dirty="0">
              <a:cs typeface="Gotham Light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6988" y="1543121"/>
            <a:ext cx="334741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1632A"/>
                </a:solidFill>
                <a:latin typeface="+mj-lt"/>
                <a:cs typeface="Gotham Light" pitchFamily="50" charset="0"/>
              </a:rPr>
              <a:t>Funding</a:t>
            </a:r>
          </a:p>
          <a:p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Graduate Assistantships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$2K monthly stipend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Tuition/fees waived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Health insurance provided</a:t>
            </a:r>
          </a:p>
          <a:p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To date, there are 25 </a:t>
            </a:r>
            <a:r>
              <a:rPr lang="en-US" sz="1600" dirty="0">
                <a:solidFill>
                  <a:srgbClr val="003587"/>
                </a:solidFill>
                <a:latin typeface="+mj-lt"/>
                <a:cs typeface="Gotham Light" pitchFamily="50" charset="0"/>
              </a:rPr>
              <a:t>f</a:t>
            </a:r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unded GAs and on-going recruiting for more.</a:t>
            </a:r>
            <a:endParaRPr lang="en-US" sz="1600" dirty="0">
              <a:solidFill>
                <a:srgbClr val="003587"/>
              </a:solidFill>
              <a:latin typeface="+mj-lt"/>
              <a:cs typeface="Gotham Light" pitchFamily="50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1573601"/>
            <a:ext cx="434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1632A"/>
                </a:solidFill>
                <a:latin typeface="+mj-lt"/>
                <a:cs typeface="Gotham Light" pitchFamily="50" charset="0"/>
              </a:rPr>
              <a:t>Tuition</a:t>
            </a:r>
          </a:p>
          <a:p>
            <a:r>
              <a:rPr lang="en-US" sz="1600" dirty="0">
                <a:solidFill>
                  <a:srgbClr val="003587"/>
                </a:solidFill>
                <a:latin typeface="+mj-lt"/>
                <a:cs typeface="Gotham Light" pitchFamily="50" charset="0"/>
              </a:rPr>
              <a:t>$8,440/year (9-15 credits)</a:t>
            </a:r>
          </a:p>
          <a:p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$22,890/year non-resident (9-15 credits)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GEM Grad Scholarships waive the entire non-resident portion of tuition/fees. </a:t>
            </a:r>
            <a:r>
              <a:rPr lang="en-US" sz="1600" dirty="0">
                <a:solidFill>
                  <a:srgbClr val="003587"/>
                </a:solidFill>
                <a:latin typeface="+mj-lt"/>
                <a:cs typeface="Gotham Light" pitchFamily="50" charset="0"/>
              </a:rPr>
              <a:t>See </a:t>
            </a:r>
            <a:r>
              <a:rPr lang="en-US" sz="1600" dirty="0">
                <a:solidFill>
                  <a:srgbClr val="003587"/>
                </a:solidFill>
                <a:latin typeface="+mj-lt"/>
                <a:cs typeface="Gotham Light" pitchFamily="50" charset="0"/>
                <a:hlinkClick r:id="rId5"/>
              </a:rPr>
              <a:t>http://</a:t>
            </a:r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  <a:hlinkClick r:id="rId5"/>
              </a:rPr>
              <a:t>bit.ly/GEMgradschol</a:t>
            </a:r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 for more info.</a:t>
            </a:r>
          </a:p>
        </p:txBody>
      </p:sp>
    </p:spTree>
    <p:extLst>
      <p:ext uri="{BB962C8B-B14F-4D97-AF65-F5344CB8AC3E}">
        <p14:creationId xmlns:p14="http://schemas.microsoft.com/office/powerpoint/2010/main" val="1394868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122731"/>
              </p:ext>
            </p:extLst>
          </p:nvPr>
        </p:nvGraphicFramePr>
        <p:xfrm>
          <a:off x="3862085" y="3154362"/>
          <a:ext cx="4572001" cy="2770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cs typeface="Gotham Light" pitchFamily="50" charset="0"/>
              </a:rPr>
              <a:t>Graduate Program Research Areas</a:t>
            </a:r>
            <a:endParaRPr lang="en-US" sz="3200" dirty="0">
              <a:cs typeface="Gotham Light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4498" y="1772214"/>
            <a:ext cx="389890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1632A"/>
                </a:solidFill>
                <a:latin typeface="+mj-lt"/>
                <a:cs typeface="Gotham Light" pitchFamily="50" charset="0"/>
              </a:rPr>
              <a:t>Research Areas</a:t>
            </a:r>
          </a:p>
          <a:p>
            <a:r>
              <a:rPr lang="en-US" sz="1600" dirty="0">
                <a:solidFill>
                  <a:srgbClr val="003587"/>
                </a:solidFill>
                <a:latin typeface="+mj-lt"/>
                <a:cs typeface="Gotham Light" pitchFamily="50" charset="0"/>
              </a:rPr>
              <a:t>Artificial Neural </a:t>
            </a:r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Networks</a:t>
            </a:r>
          </a:p>
          <a:p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Big </a:t>
            </a:r>
            <a:r>
              <a:rPr lang="en-US" sz="1600" dirty="0">
                <a:solidFill>
                  <a:srgbClr val="003587"/>
                </a:solidFill>
                <a:latin typeface="+mj-lt"/>
                <a:cs typeface="Gotham Light" pitchFamily="50" charset="0"/>
              </a:rPr>
              <a:t>Data </a:t>
            </a:r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&amp; Data Science</a:t>
            </a:r>
          </a:p>
          <a:p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Bioinformatics</a:t>
            </a:r>
          </a:p>
          <a:p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Cloud Computing</a:t>
            </a:r>
          </a:p>
          <a:p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Computational Science &amp; Engineering</a:t>
            </a:r>
          </a:p>
          <a:p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Computer </a:t>
            </a:r>
            <a:r>
              <a:rPr lang="en-US" sz="1600" dirty="0">
                <a:solidFill>
                  <a:srgbClr val="003587"/>
                </a:solidFill>
                <a:latin typeface="+mj-lt"/>
                <a:cs typeface="Gotham Light" pitchFamily="50" charset="0"/>
              </a:rPr>
              <a:t>Science </a:t>
            </a:r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Education</a:t>
            </a:r>
          </a:p>
          <a:p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Cybersecurity</a:t>
            </a:r>
          </a:p>
          <a:p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Data Mining</a:t>
            </a:r>
          </a:p>
          <a:p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Distributed Systems</a:t>
            </a:r>
          </a:p>
          <a:p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Graphics &amp; Visualization</a:t>
            </a:r>
          </a:p>
          <a:p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High </a:t>
            </a:r>
            <a:r>
              <a:rPr lang="en-US" sz="1600" dirty="0">
                <a:solidFill>
                  <a:srgbClr val="003587"/>
                </a:solidFill>
                <a:latin typeface="+mj-lt"/>
                <a:cs typeface="Gotham Light" pitchFamily="50" charset="0"/>
              </a:rPr>
              <a:t>Performance </a:t>
            </a:r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Computing</a:t>
            </a:r>
          </a:p>
          <a:p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Human </a:t>
            </a:r>
            <a:r>
              <a:rPr lang="en-US" sz="1600" dirty="0">
                <a:solidFill>
                  <a:srgbClr val="003587"/>
                </a:solidFill>
                <a:latin typeface="+mj-lt"/>
                <a:cs typeface="Gotham Light" pitchFamily="50" charset="0"/>
              </a:rPr>
              <a:t>Computer </a:t>
            </a:r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Interaction</a:t>
            </a:r>
          </a:p>
          <a:p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Information Security &amp; Privacy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75951" y="2133600"/>
            <a:ext cx="395813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3587"/>
                </a:solidFill>
                <a:cs typeface="Gotham Light" pitchFamily="50" charset="0"/>
              </a:rPr>
              <a:t>Machine Learning &amp; Information Retrieval</a:t>
            </a:r>
          </a:p>
          <a:p>
            <a:r>
              <a:rPr lang="en-US" sz="1600" dirty="0" smtClean="0">
                <a:solidFill>
                  <a:srgbClr val="003587"/>
                </a:solidFill>
                <a:cs typeface="Gotham Light" pitchFamily="50" charset="0"/>
              </a:rPr>
              <a:t>Natural </a:t>
            </a:r>
            <a:r>
              <a:rPr lang="en-US" sz="1600" dirty="0">
                <a:solidFill>
                  <a:srgbClr val="003587"/>
                </a:solidFill>
                <a:cs typeface="Gotham Light" pitchFamily="50" charset="0"/>
              </a:rPr>
              <a:t>Language Processing</a:t>
            </a:r>
          </a:p>
          <a:p>
            <a:r>
              <a:rPr lang="en-US" sz="1600" dirty="0">
                <a:solidFill>
                  <a:srgbClr val="003587"/>
                </a:solidFill>
                <a:cs typeface="Gotham Light" pitchFamily="50" charset="0"/>
              </a:rPr>
              <a:t>Operating Systems</a:t>
            </a:r>
          </a:p>
          <a:p>
            <a:r>
              <a:rPr lang="en-US" sz="1600" dirty="0">
                <a:solidFill>
                  <a:srgbClr val="003587"/>
                </a:solidFill>
                <a:cs typeface="Gotham Light" pitchFamily="50" charset="0"/>
              </a:rPr>
              <a:t>Parallel Computing</a:t>
            </a:r>
          </a:p>
          <a:p>
            <a:r>
              <a:rPr lang="en-US" sz="1600" dirty="0">
                <a:solidFill>
                  <a:srgbClr val="003587"/>
                </a:solidFill>
                <a:cs typeface="Gotham Light" pitchFamily="50" charset="0"/>
              </a:rPr>
              <a:t>Software Engineering</a:t>
            </a:r>
          </a:p>
          <a:p>
            <a:endParaRPr lang="en-US" sz="1600" dirty="0"/>
          </a:p>
        </p:txBody>
      </p:sp>
      <p:pic>
        <p:nvPicPr>
          <p:cNvPr id="8" name="Picture 2" descr="https://pbs.twimg.com/media/CqVMTKhUsAAPwu0.jpg:lar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8"/>
          <a:stretch/>
        </p:blipFill>
        <p:spPr bwMode="auto">
          <a:xfrm>
            <a:off x="3527982" y="3587216"/>
            <a:ext cx="5240205" cy="222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82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5721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Gotham Light" pitchFamily="50" charset="0"/>
              </a:rPr>
              <a:t>City Center Plaza – Our New Home</a:t>
            </a:r>
            <a:endParaRPr lang="en-US" sz="3600" dirty="0">
              <a:cs typeface="Gotham Light" pitchFamily="50" charset="0"/>
            </a:endParaRPr>
          </a:p>
        </p:txBody>
      </p:sp>
      <p:pic>
        <p:nvPicPr>
          <p:cNvPr id="6146" name="Picture 2" descr="An aerial photo of main campus and downtown Boi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9" y="1828800"/>
            <a:ext cx="8719983" cy="409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41"/>
          <a:stretch/>
        </p:blipFill>
        <p:spPr>
          <a:xfrm>
            <a:off x="5808578" y="1577841"/>
            <a:ext cx="3097464" cy="272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29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6667"/>
          <a:stretch/>
        </p:blipFill>
        <p:spPr>
          <a:xfrm>
            <a:off x="4480560" y="3200400"/>
            <a:ext cx="4511040" cy="281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5721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Gotham Light" pitchFamily="50" charset="0"/>
              </a:rPr>
              <a:t>City Center Plaza – Our New Home</a:t>
            </a:r>
            <a:endParaRPr lang="en-US" sz="3600" dirty="0">
              <a:cs typeface="Gotham Light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r="4412"/>
          <a:stretch/>
        </p:blipFill>
        <p:spPr>
          <a:xfrm>
            <a:off x="213360" y="1585802"/>
            <a:ext cx="4267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51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hlinkClick r:id="rId4"/>
          </p:cNvPr>
          <p:cNvSpPr txBox="1"/>
          <p:nvPr/>
        </p:nvSpPr>
        <p:spPr>
          <a:xfrm>
            <a:off x="6172200" y="6400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3587"/>
                </a:solidFill>
              </a:rPr>
              <a:t>bit.ly/BOI-SW-Ecosystem</a:t>
            </a:r>
            <a:endParaRPr lang="en-US" dirty="0">
              <a:solidFill>
                <a:srgbClr val="0035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749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905000" y="1600200"/>
            <a:ext cx="8001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 dirty="0"/>
          </a:p>
          <a:p>
            <a:endParaRPr lang="en-US" sz="105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3587"/>
                </a:solidFill>
                <a:latin typeface="Gotham Medium"/>
              </a:rPr>
              <a:t>National Accolades - Boise</a:t>
            </a:r>
            <a:endParaRPr lang="en-US" sz="3600" b="1" dirty="0">
              <a:solidFill>
                <a:srgbClr val="003587"/>
              </a:solidFill>
              <a:latin typeface="Gotham Medium"/>
            </a:endParaRPr>
          </a:p>
        </p:txBody>
      </p:sp>
      <p:pic>
        <p:nvPicPr>
          <p:cNvPr id="2052" name="Picture 4" descr="https://c1.staticflickr.com/3/2843/10384250773_b2b87c0bb4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2410"/>
            <a:ext cx="9137904" cy="53007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114800" cy="54102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smtClean="0">
                <a:solidFill>
                  <a:srgbClr val="003587"/>
                </a:solidFill>
                <a:latin typeface="Gotham Medium"/>
              </a:rPr>
              <a:t>Next </a:t>
            </a:r>
            <a:r>
              <a:rPr lang="en-US" sz="1400" b="1" dirty="0">
                <a:solidFill>
                  <a:srgbClr val="003587"/>
                </a:solidFill>
                <a:latin typeface="Gotham Medium"/>
              </a:rPr>
              <a:t>Top 10 Cities for Tech Jobs </a:t>
            </a:r>
            <a:r>
              <a:rPr lang="en-US" sz="1400" b="1" dirty="0" smtClean="0">
                <a:solidFill>
                  <a:srgbClr val="003587"/>
                </a:solidFill>
                <a:latin typeface="Gotham Medium"/>
              </a:rPr>
              <a:t>(#</a:t>
            </a:r>
            <a:r>
              <a:rPr lang="en-US" sz="1400" b="1" dirty="0">
                <a:solidFill>
                  <a:srgbClr val="003587"/>
                </a:solidFill>
                <a:latin typeface="Gotham Medium"/>
              </a:rPr>
              <a:t>7)</a:t>
            </a:r>
            <a:br>
              <a:rPr lang="en-US" sz="1400" b="1" dirty="0">
                <a:solidFill>
                  <a:srgbClr val="003587"/>
                </a:solidFill>
                <a:latin typeface="Gotham Medium"/>
              </a:rPr>
            </a:br>
            <a:r>
              <a:rPr lang="en-US" sz="1400" b="1" u="sng" dirty="0" err="1" smtClean="0">
                <a:solidFill>
                  <a:srgbClr val="003587"/>
                </a:solidFill>
                <a:latin typeface="Gotham Medium"/>
              </a:rPr>
              <a:t>FastCompany</a:t>
            </a:r>
            <a:r>
              <a:rPr lang="en-US" sz="1400" b="1" dirty="0">
                <a:solidFill>
                  <a:srgbClr val="003587"/>
                </a:solidFill>
                <a:latin typeface="Gotham Medium"/>
              </a:rPr>
              <a:t> | July 2015 </a:t>
            </a:r>
            <a:endParaRPr lang="en-US" sz="1400" b="1" dirty="0" smtClean="0">
              <a:solidFill>
                <a:srgbClr val="003587"/>
              </a:solidFill>
              <a:latin typeface="Gotham Medium"/>
            </a:endParaRPr>
          </a:p>
          <a:p>
            <a:pPr>
              <a:lnSpc>
                <a:spcPct val="120000"/>
              </a:lnSpc>
            </a:pPr>
            <a:r>
              <a:rPr lang="en-US" sz="1400" b="1" dirty="0" smtClean="0">
                <a:solidFill>
                  <a:srgbClr val="003587"/>
                </a:solidFill>
                <a:latin typeface="Gotham Medium"/>
              </a:rPr>
              <a:t>#</a:t>
            </a:r>
            <a:r>
              <a:rPr lang="en-US" sz="1400" b="1" dirty="0">
                <a:solidFill>
                  <a:srgbClr val="003587"/>
                </a:solidFill>
                <a:latin typeface="Gotham Medium"/>
              </a:rPr>
              <a:t>1 Best "Under the Radar Tech Hub"</a:t>
            </a:r>
            <a:br>
              <a:rPr lang="en-US" sz="1400" b="1" dirty="0">
                <a:solidFill>
                  <a:srgbClr val="003587"/>
                </a:solidFill>
                <a:latin typeface="Gotham Medium"/>
              </a:rPr>
            </a:br>
            <a:r>
              <a:rPr lang="en-US" sz="1400" b="1" u="sng" dirty="0" err="1" smtClean="0">
                <a:solidFill>
                  <a:srgbClr val="003587"/>
                </a:solidFill>
                <a:latin typeface="Gotham Medium"/>
              </a:rPr>
              <a:t>Sparefoot</a:t>
            </a:r>
            <a:r>
              <a:rPr lang="en-US" sz="1400" b="1" dirty="0">
                <a:solidFill>
                  <a:srgbClr val="003587"/>
                </a:solidFill>
                <a:latin typeface="Gotham Medium"/>
              </a:rPr>
              <a:t> | May 2014</a:t>
            </a:r>
          </a:p>
          <a:p>
            <a:pPr>
              <a:lnSpc>
                <a:spcPct val="120000"/>
              </a:lnSpc>
            </a:pPr>
            <a:r>
              <a:rPr lang="en-US" sz="1400" b="1" dirty="0" smtClean="0">
                <a:solidFill>
                  <a:srgbClr val="003587"/>
                </a:solidFill>
                <a:latin typeface="Gotham Medium"/>
              </a:rPr>
              <a:t>#6 Top State for </a:t>
            </a:r>
            <a:r>
              <a:rPr lang="en-US" sz="1400" b="1" dirty="0">
                <a:solidFill>
                  <a:srgbClr val="003587"/>
                </a:solidFill>
                <a:latin typeface="Gotham Medium"/>
              </a:rPr>
              <a:t>Job </a:t>
            </a:r>
            <a:r>
              <a:rPr lang="en-US" sz="1400" b="1" dirty="0" smtClean="0">
                <a:solidFill>
                  <a:srgbClr val="003587"/>
                </a:solidFill>
                <a:latin typeface="Gotham Medium"/>
              </a:rPr>
              <a:t>Growth</a:t>
            </a:r>
            <a:r>
              <a:rPr lang="en-US" sz="1400" b="1" dirty="0">
                <a:solidFill>
                  <a:srgbClr val="003587"/>
                </a:solidFill>
                <a:latin typeface="Gotham Medium"/>
              </a:rPr>
              <a:t/>
            </a:r>
            <a:br>
              <a:rPr lang="en-US" sz="1400" b="1" dirty="0">
                <a:solidFill>
                  <a:srgbClr val="003587"/>
                </a:solidFill>
                <a:latin typeface="Gotham Medium"/>
              </a:rPr>
            </a:br>
            <a:r>
              <a:rPr lang="en-US" sz="1400" b="1" dirty="0" smtClean="0">
                <a:solidFill>
                  <a:srgbClr val="003587"/>
                </a:solidFill>
                <a:latin typeface="Gotham Medium"/>
              </a:rPr>
              <a:t>Forbes</a:t>
            </a:r>
            <a:r>
              <a:rPr lang="en-US" sz="1400" b="1" dirty="0">
                <a:solidFill>
                  <a:srgbClr val="003587"/>
                </a:solidFill>
                <a:latin typeface="Gotham Medium"/>
              </a:rPr>
              <a:t> | </a:t>
            </a:r>
            <a:r>
              <a:rPr lang="en-US" sz="1400" b="1" dirty="0" smtClean="0">
                <a:solidFill>
                  <a:srgbClr val="003587"/>
                </a:solidFill>
                <a:latin typeface="Gotham Medium"/>
              </a:rPr>
              <a:t>January 2016</a:t>
            </a:r>
            <a:r>
              <a:rPr lang="en-US" sz="1400" b="1" dirty="0">
                <a:solidFill>
                  <a:srgbClr val="003587"/>
                </a:solidFill>
                <a:latin typeface="Gotham Medium"/>
              </a:rPr>
              <a:t> </a:t>
            </a:r>
          </a:p>
          <a:p>
            <a:pPr>
              <a:lnSpc>
                <a:spcPct val="120000"/>
              </a:lnSpc>
            </a:pPr>
            <a:r>
              <a:rPr lang="en-US" sz="1400" b="1" dirty="0">
                <a:latin typeface="Gotham Medium"/>
              </a:rPr>
              <a:t>#1 State for Job Growth</a:t>
            </a:r>
            <a:br>
              <a:rPr lang="en-US" sz="1400" b="1" dirty="0">
                <a:latin typeface="Gotham Medium"/>
              </a:rPr>
            </a:br>
            <a:r>
              <a:rPr lang="en-US" sz="1400" b="1" u="sng" dirty="0">
                <a:latin typeface="Gotham Medium"/>
              </a:rPr>
              <a:t>Governing.com</a:t>
            </a:r>
            <a:r>
              <a:rPr lang="en-US" sz="1400" b="1" dirty="0">
                <a:latin typeface="Gotham Medium"/>
              </a:rPr>
              <a:t> | May 2015 </a:t>
            </a:r>
          </a:p>
          <a:p>
            <a:pPr>
              <a:lnSpc>
                <a:spcPct val="120000"/>
              </a:lnSpc>
            </a:pPr>
            <a:r>
              <a:rPr lang="en-US" sz="1400" b="1" dirty="0" smtClean="0">
                <a:latin typeface="Gotham Medium"/>
              </a:rPr>
              <a:t>Top 5 Places for Millennial Startups</a:t>
            </a:r>
            <a:r>
              <a:rPr lang="en-US" sz="1400" b="1" dirty="0">
                <a:latin typeface="Gotham Medium"/>
              </a:rPr>
              <a:t/>
            </a:r>
            <a:br>
              <a:rPr lang="en-US" sz="1400" b="1" dirty="0">
                <a:latin typeface="Gotham Medium"/>
              </a:rPr>
            </a:br>
            <a:r>
              <a:rPr lang="en-US" sz="1400" b="1" dirty="0" smtClean="0">
                <a:latin typeface="Gotham Medium"/>
              </a:rPr>
              <a:t>Tech.co</a:t>
            </a:r>
            <a:r>
              <a:rPr lang="en-US" sz="1400" b="1" dirty="0">
                <a:latin typeface="Gotham Medium"/>
              </a:rPr>
              <a:t> | </a:t>
            </a:r>
            <a:r>
              <a:rPr lang="en-US" sz="1400" b="1" dirty="0" smtClean="0">
                <a:latin typeface="Gotham Medium"/>
              </a:rPr>
              <a:t>February 2016</a:t>
            </a:r>
            <a:r>
              <a:rPr lang="en-US" sz="1400" b="1" dirty="0">
                <a:latin typeface="Gotham Medium"/>
              </a:rPr>
              <a:t> </a:t>
            </a:r>
          </a:p>
          <a:p>
            <a:pPr>
              <a:lnSpc>
                <a:spcPct val="120000"/>
              </a:lnSpc>
            </a:pPr>
            <a:r>
              <a:rPr lang="en-US" sz="1400" b="1" dirty="0">
                <a:latin typeface="Gotham Medium"/>
              </a:rPr>
              <a:t>#2 Top Up-And-Coming Cities for Recent College Grads</a:t>
            </a:r>
          </a:p>
          <a:p>
            <a:pPr>
              <a:lnSpc>
                <a:spcPct val="120000"/>
              </a:lnSpc>
            </a:pPr>
            <a:r>
              <a:rPr lang="en-US" sz="1400" b="1" u="sng" dirty="0">
                <a:latin typeface="Gotham Medium"/>
              </a:rPr>
              <a:t>Forbes</a:t>
            </a:r>
            <a:r>
              <a:rPr lang="en-US" sz="1400" b="1" dirty="0">
                <a:latin typeface="Gotham Medium"/>
              </a:rPr>
              <a:t> | June 2015</a:t>
            </a:r>
          </a:p>
          <a:p>
            <a:pPr>
              <a:lnSpc>
                <a:spcPct val="120000"/>
              </a:lnSpc>
            </a:pPr>
            <a:r>
              <a:rPr lang="en-US" sz="1400" b="1" dirty="0">
                <a:latin typeface="Gotham Medium"/>
              </a:rPr>
              <a:t>#11, The 35 Best U.S. Cities for People 35 and Under</a:t>
            </a:r>
            <a:br>
              <a:rPr lang="en-US" sz="1400" b="1" dirty="0">
                <a:latin typeface="Gotham Medium"/>
              </a:rPr>
            </a:br>
            <a:r>
              <a:rPr lang="en-US" sz="1400" b="1" u="sng" dirty="0" err="1" smtClean="0">
                <a:latin typeface="Gotham Medium"/>
              </a:rPr>
              <a:t>Vocativ</a:t>
            </a:r>
            <a:r>
              <a:rPr lang="en-US" sz="1400" b="1" dirty="0">
                <a:latin typeface="Gotham Medium"/>
              </a:rPr>
              <a:t> | December 2014 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343400" cy="5105400"/>
          </a:xfrm>
        </p:spPr>
        <p:txBody>
          <a:bodyPr>
            <a:noAutofit/>
          </a:bodyPr>
          <a:lstStyle/>
          <a:p>
            <a:r>
              <a:rPr lang="en-US" sz="1400" b="1" dirty="0">
                <a:solidFill>
                  <a:srgbClr val="003587"/>
                </a:solidFill>
                <a:latin typeface="Gotham Medium"/>
              </a:rPr>
              <a:t>#4 Healthiest City for Women</a:t>
            </a:r>
            <a:br>
              <a:rPr lang="en-US" sz="1400" b="1" dirty="0">
                <a:solidFill>
                  <a:srgbClr val="003587"/>
                </a:solidFill>
                <a:latin typeface="Gotham Medium"/>
              </a:rPr>
            </a:br>
            <a:r>
              <a:rPr lang="en-US" sz="1400" b="1" u="sng" dirty="0">
                <a:solidFill>
                  <a:srgbClr val="003587"/>
                </a:solidFill>
                <a:latin typeface="Gotham Medium"/>
              </a:rPr>
              <a:t>Women's </a:t>
            </a:r>
            <a:r>
              <a:rPr lang="en-US" sz="1400" b="1" u="sng" dirty="0" smtClean="0">
                <a:solidFill>
                  <a:srgbClr val="003587"/>
                </a:solidFill>
                <a:latin typeface="Gotham Medium"/>
              </a:rPr>
              <a:t>Health</a:t>
            </a:r>
            <a:r>
              <a:rPr lang="en-US" sz="1400" b="1" dirty="0" smtClean="0">
                <a:solidFill>
                  <a:srgbClr val="003587"/>
                </a:solidFill>
                <a:latin typeface="Gotham Medium"/>
              </a:rPr>
              <a:t>, </a:t>
            </a:r>
            <a:r>
              <a:rPr lang="en-US" sz="1400" b="1" dirty="0">
                <a:solidFill>
                  <a:srgbClr val="003587"/>
                </a:solidFill>
                <a:latin typeface="Gotham Medium"/>
              </a:rPr>
              <a:t>December 2012 </a:t>
            </a:r>
            <a:endParaRPr lang="en-US" sz="1400" b="1" dirty="0" smtClean="0">
              <a:solidFill>
                <a:srgbClr val="003587"/>
              </a:solidFill>
              <a:latin typeface="Gotham Medium"/>
            </a:endParaRPr>
          </a:p>
          <a:p>
            <a:r>
              <a:rPr lang="en-US" sz="1400" b="1" dirty="0" smtClean="0">
                <a:solidFill>
                  <a:srgbClr val="003587"/>
                </a:solidFill>
                <a:latin typeface="Gotham Medium"/>
              </a:rPr>
              <a:t>#</a:t>
            </a:r>
            <a:r>
              <a:rPr lang="en-US" sz="1400" b="1" dirty="0">
                <a:solidFill>
                  <a:srgbClr val="003587"/>
                </a:solidFill>
                <a:latin typeface="Gotham Medium"/>
              </a:rPr>
              <a:t>1 Best City for Men</a:t>
            </a:r>
            <a:br>
              <a:rPr lang="en-US" sz="1400" b="1" dirty="0">
                <a:solidFill>
                  <a:srgbClr val="003587"/>
                </a:solidFill>
                <a:latin typeface="Gotham Medium"/>
              </a:rPr>
            </a:br>
            <a:r>
              <a:rPr lang="en-US" sz="1400" b="1" dirty="0">
                <a:solidFill>
                  <a:srgbClr val="003587"/>
                </a:solidFill>
                <a:latin typeface="Gotham Medium"/>
              </a:rPr>
              <a:t>Men's Health Magazine, December 2012 </a:t>
            </a:r>
          </a:p>
          <a:p>
            <a:r>
              <a:rPr lang="en-US" sz="1400" b="1" dirty="0">
                <a:solidFill>
                  <a:srgbClr val="003587"/>
                </a:solidFill>
                <a:latin typeface="Gotham Medium"/>
              </a:rPr>
              <a:t>#1 Best City for Kids</a:t>
            </a:r>
            <a:br>
              <a:rPr lang="en-US" sz="1400" b="1" dirty="0">
                <a:solidFill>
                  <a:srgbClr val="003587"/>
                </a:solidFill>
                <a:latin typeface="Gotham Medium"/>
              </a:rPr>
            </a:br>
            <a:r>
              <a:rPr lang="en-US" sz="1400" b="1" u="sng" dirty="0">
                <a:solidFill>
                  <a:srgbClr val="003587"/>
                </a:solidFill>
                <a:latin typeface="Gotham Medium"/>
              </a:rPr>
              <a:t>Livability.com</a:t>
            </a:r>
            <a:r>
              <a:rPr lang="en-US" sz="1400" b="1" dirty="0">
                <a:solidFill>
                  <a:srgbClr val="003587"/>
                </a:solidFill>
                <a:latin typeface="Gotham Medium"/>
              </a:rPr>
              <a:t> | May 2014 </a:t>
            </a:r>
          </a:p>
          <a:p>
            <a:r>
              <a:rPr lang="en-US" sz="1400" b="1" dirty="0" smtClean="0">
                <a:solidFill>
                  <a:srgbClr val="003587"/>
                </a:solidFill>
                <a:latin typeface="Gotham Medium"/>
              </a:rPr>
              <a:t>#6 Best Place to Live </a:t>
            </a:r>
            <a:br>
              <a:rPr lang="en-US" sz="1400" b="1" dirty="0" smtClean="0">
                <a:solidFill>
                  <a:srgbClr val="003587"/>
                </a:solidFill>
                <a:latin typeface="Gotham Medium"/>
              </a:rPr>
            </a:br>
            <a:r>
              <a:rPr lang="en-US" sz="1400" b="1" u="sng" dirty="0" smtClean="0">
                <a:solidFill>
                  <a:srgbClr val="003587"/>
                </a:solidFill>
                <a:latin typeface="Gotham Medium"/>
              </a:rPr>
              <a:t>US News &amp; World Reports</a:t>
            </a:r>
            <a:r>
              <a:rPr lang="en-US" sz="1400" b="1" dirty="0" smtClean="0">
                <a:solidFill>
                  <a:srgbClr val="003587"/>
                </a:solidFill>
                <a:latin typeface="Gotham Medium"/>
              </a:rPr>
              <a:t> | March 2014</a:t>
            </a:r>
            <a:r>
              <a:rPr lang="en-US" sz="1400" b="1" dirty="0">
                <a:solidFill>
                  <a:srgbClr val="003587"/>
                </a:solidFill>
                <a:latin typeface="Gotham Medium"/>
              </a:rPr>
              <a:t> </a:t>
            </a:r>
          </a:p>
          <a:p>
            <a:r>
              <a:rPr lang="en-US" sz="1400" b="1" dirty="0" smtClean="0">
                <a:latin typeface="Gotham Medium"/>
              </a:rPr>
              <a:t>Top </a:t>
            </a:r>
            <a:r>
              <a:rPr lang="en-US" sz="1400" b="1" dirty="0">
                <a:latin typeface="Gotham Medium"/>
              </a:rPr>
              <a:t>100 Best Places to Live</a:t>
            </a:r>
            <a:br>
              <a:rPr lang="en-US" sz="1400" b="1" dirty="0">
                <a:latin typeface="Gotham Medium"/>
              </a:rPr>
            </a:br>
            <a:r>
              <a:rPr lang="en-US" sz="1400" b="1" u="sng" dirty="0">
                <a:latin typeface="Gotham Medium"/>
              </a:rPr>
              <a:t>Livability.com </a:t>
            </a:r>
            <a:r>
              <a:rPr lang="en-US" sz="1400" b="1" dirty="0">
                <a:latin typeface="Gotham Medium"/>
              </a:rPr>
              <a:t> | </a:t>
            </a:r>
            <a:r>
              <a:rPr lang="en-US" sz="1400" b="1" dirty="0" smtClean="0">
                <a:latin typeface="Gotham Medium"/>
              </a:rPr>
              <a:t>Sept </a:t>
            </a:r>
            <a:r>
              <a:rPr lang="en-US" sz="1400" b="1" dirty="0">
                <a:latin typeface="Gotham Medium"/>
              </a:rPr>
              <a:t>2015, </a:t>
            </a:r>
            <a:r>
              <a:rPr lang="en-US" sz="1400" b="1" dirty="0" smtClean="0">
                <a:latin typeface="Gotham Medium"/>
              </a:rPr>
              <a:t>Oct 2014</a:t>
            </a:r>
          </a:p>
          <a:p>
            <a:r>
              <a:rPr lang="en-US" sz="1400" b="1" dirty="0" smtClean="0">
                <a:latin typeface="Gotham Medium"/>
              </a:rPr>
              <a:t>#7 </a:t>
            </a:r>
            <a:r>
              <a:rPr lang="en-US" sz="1400" b="1" dirty="0">
                <a:latin typeface="Gotham Medium"/>
              </a:rPr>
              <a:t>Best City in America - "Livability"</a:t>
            </a:r>
            <a:br>
              <a:rPr lang="en-US" sz="1400" b="1" dirty="0">
                <a:latin typeface="Gotham Medium"/>
              </a:rPr>
            </a:br>
            <a:r>
              <a:rPr lang="en-US" sz="1400" b="1" u="sng" dirty="0" err="1" smtClean="0">
                <a:latin typeface="Gotham Medium"/>
              </a:rPr>
              <a:t>AreaVibes</a:t>
            </a:r>
            <a:r>
              <a:rPr lang="en-US" sz="1400" b="1" dirty="0">
                <a:latin typeface="Gotham Medium"/>
              </a:rPr>
              <a:t> | May  2014 </a:t>
            </a:r>
          </a:p>
          <a:p>
            <a:r>
              <a:rPr lang="en-US" sz="1400" b="1" dirty="0">
                <a:latin typeface="Gotham Medium"/>
              </a:rPr>
              <a:t>Top 10 Best "Big Cities for Active Families"</a:t>
            </a:r>
            <a:br>
              <a:rPr lang="en-US" sz="1400" b="1" dirty="0">
                <a:latin typeface="Gotham Medium"/>
              </a:rPr>
            </a:br>
            <a:r>
              <a:rPr lang="en-US" sz="1400" b="1" u="sng" dirty="0">
                <a:latin typeface="Gotham Medium"/>
              </a:rPr>
              <a:t>Outside Magazine</a:t>
            </a:r>
            <a:r>
              <a:rPr lang="en-US" sz="1400" b="1" dirty="0">
                <a:latin typeface="Gotham Medium"/>
              </a:rPr>
              <a:t> | 2014</a:t>
            </a:r>
          </a:p>
          <a:p>
            <a:r>
              <a:rPr lang="en-US" sz="1400" b="1" dirty="0">
                <a:latin typeface="Gotham Medium"/>
              </a:rPr>
              <a:t>#7 Best Place to Raise a Family</a:t>
            </a:r>
            <a:br>
              <a:rPr lang="en-US" sz="1400" b="1" dirty="0">
                <a:latin typeface="Gotham Medium"/>
              </a:rPr>
            </a:br>
            <a:r>
              <a:rPr lang="en-US" sz="1400" b="1" u="sng" dirty="0">
                <a:latin typeface="Gotham Medium"/>
              </a:rPr>
              <a:t>Forbes</a:t>
            </a:r>
            <a:r>
              <a:rPr lang="en-US" sz="1400" b="1" dirty="0">
                <a:latin typeface="Gotham Medium"/>
              </a:rPr>
              <a:t> | April 2014 </a:t>
            </a:r>
          </a:p>
          <a:p>
            <a:r>
              <a:rPr lang="en-US" sz="1400" b="1" dirty="0">
                <a:latin typeface="Gotham Medium"/>
              </a:rPr>
              <a:t>#3 Best U.S. City to Raise a </a:t>
            </a:r>
            <a:r>
              <a:rPr lang="en-US" sz="1400" b="1" dirty="0" smtClean="0">
                <a:latin typeface="Gotham Medium"/>
              </a:rPr>
              <a:t>Family</a:t>
            </a:r>
            <a:r>
              <a:rPr lang="en-US" sz="1400" b="1" dirty="0">
                <a:latin typeface="Gotham Medium"/>
              </a:rPr>
              <a:t/>
            </a:r>
            <a:br>
              <a:rPr lang="en-US" sz="1400" b="1" dirty="0">
                <a:latin typeface="Gotham Medium"/>
              </a:rPr>
            </a:br>
            <a:r>
              <a:rPr lang="en-US" sz="1400" b="1" u="sng" dirty="0">
                <a:latin typeface="Gotham Medium"/>
              </a:rPr>
              <a:t>MomItForward.com</a:t>
            </a:r>
            <a:r>
              <a:rPr lang="en-US" sz="1400" b="1" dirty="0">
                <a:latin typeface="Gotham Medium"/>
              </a:rPr>
              <a:t>, May 2013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57206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5721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Gotham Light" pitchFamily="50" charset="0"/>
              </a:rPr>
              <a:t>City Center Plaza – Our New Home</a:t>
            </a:r>
            <a:endParaRPr lang="en-US" sz="3600" dirty="0">
              <a:cs typeface="Gotham Light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23750" r="6666"/>
          <a:stretch/>
        </p:blipFill>
        <p:spPr>
          <a:xfrm>
            <a:off x="4082320" y="1828800"/>
            <a:ext cx="4452079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0" r="2500"/>
          <a:stretch/>
        </p:blipFill>
        <p:spPr>
          <a:xfrm>
            <a:off x="493594" y="3762320"/>
            <a:ext cx="4916606" cy="226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1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cs typeface="Gotham Light" pitchFamily="50" charset="0"/>
              </a:rPr>
              <a:t>Applying for the Graduate Programs</a:t>
            </a:r>
            <a:endParaRPr lang="en-US" sz="3600" b="1" dirty="0">
              <a:cs typeface="Gotham Light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+mj-lt"/>
                <a:cs typeface="Gotham Light" pitchFamily="50" charset="0"/>
              </a:rPr>
              <a:t>Applicants:</a:t>
            </a:r>
          </a:p>
          <a:p>
            <a:pPr lvl="1"/>
            <a:r>
              <a:rPr lang="en-US" sz="1600" dirty="0" smtClean="0">
                <a:latin typeface="+mj-lt"/>
                <a:cs typeface="Gotham Light" pitchFamily="50" charset="0"/>
              </a:rPr>
              <a:t>Must have a baccalaureate degree in </a:t>
            </a:r>
          </a:p>
          <a:p>
            <a:pPr marL="457200" lvl="1" indent="0">
              <a:buNone/>
            </a:pPr>
            <a:r>
              <a:rPr lang="en-US" sz="1600" dirty="0">
                <a:latin typeface="+mj-lt"/>
                <a:cs typeface="Gotham Light" pitchFamily="50" charset="0"/>
              </a:rPr>
              <a:t> </a:t>
            </a:r>
            <a:r>
              <a:rPr lang="en-US" sz="1600" dirty="0" smtClean="0">
                <a:latin typeface="+mj-lt"/>
                <a:cs typeface="Gotham Light" pitchFamily="50" charset="0"/>
              </a:rPr>
              <a:t>    computer science or related field</a:t>
            </a:r>
          </a:p>
          <a:p>
            <a:pPr lvl="1"/>
            <a:r>
              <a:rPr lang="en-US" sz="1600" dirty="0" smtClean="0">
                <a:latin typeface="+mj-lt"/>
                <a:cs typeface="Gotham Light" pitchFamily="50" charset="0"/>
              </a:rPr>
              <a:t>Minimum GPA of 3.0</a:t>
            </a:r>
          </a:p>
          <a:p>
            <a:pPr lvl="1"/>
            <a:r>
              <a:rPr lang="en-US" sz="1600" dirty="0" smtClean="0">
                <a:latin typeface="+mj-lt"/>
                <a:cs typeface="Gotham Light" pitchFamily="50" charset="0"/>
              </a:rPr>
              <a:t>Must have completed the GRE</a:t>
            </a:r>
          </a:p>
          <a:p>
            <a:pPr lvl="1"/>
            <a:r>
              <a:rPr lang="en-US" sz="1600" dirty="0">
                <a:latin typeface="+mj-lt"/>
                <a:cs typeface="Gotham Light" pitchFamily="50" charset="0"/>
              </a:rPr>
              <a:t>A</a:t>
            </a:r>
            <a:r>
              <a:rPr lang="en-US" sz="1600" dirty="0" smtClean="0">
                <a:latin typeface="+mj-lt"/>
                <a:cs typeface="Gotham Light" pitchFamily="50" charset="0"/>
              </a:rPr>
              <a:t>pply online at any time </a:t>
            </a:r>
          </a:p>
          <a:p>
            <a:pPr marL="457200" lvl="1" indent="0">
              <a:buNone/>
            </a:pPr>
            <a:r>
              <a:rPr lang="en-US" sz="1600" dirty="0">
                <a:latin typeface="+mj-lt"/>
                <a:cs typeface="Gotham Light" pitchFamily="50" charset="0"/>
              </a:rPr>
              <a:t> </a:t>
            </a:r>
            <a:r>
              <a:rPr lang="en-US" sz="1600" dirty="0" smtClean="0">
                <a:latin typeface="+mj-lt"/>
                <a:cs typeface="Gotham Light" pitchFamily="50" charset="0"/>
              </a:rPr>
              <a:t>    (coen.boisestate.edu)</a:t>
            </a:r>
          </a:p>
          <a:p>
            <a:r>
              <a:rPr lang="en-US" dirty="0" smtClean="0">
                <a:latin typeface="+mj-lt"/>
                <a:cs typeface="Gotham Light" pitchFamily="50" charset="0"/>
              </a:rPr>
              <a:t>Application Fee Waiver!</a:t>
            </a:r>
          </a:p>
          <a:p>
            <a:pPr lvl="1"/>
            <a:r>
              <a:rPr lang="en-US" sz="1600" dirty="0" smtClean="0">
                <a:latin typeface="+mj-lt"/>
                <a:cs typeface="Gotham Light" pitchFamily="50" charset="0"/>
              </a:rPr>
              <a:t>Application fees: </a:t>
            </a:r>
          </a:p>
          <a:p>
            <a:pPr lvl="2"/>
            <a:r>
              <a:rPr lang="en-US" sz="1600" dirty="0" smtClean="0">
                <a:latin typeface="+mj-lt"/>
                <a:cs typeface="Gotham Light" pitchFamily="50" charset="0"/>
              </a:rPr>
              <a:t>$65 for residents</a:t>
            </a:r>
          </a:p>
          <a:p>
            <a:pPr lvl="2"/>
            <a:r>
              <a:rPr lang="en-US" sz="1600" dirty="0" smtClean="0">
                <a:latin typeface="+mj-lt"/>
                <a:cs typeface="Gotham Light" pitchFamily="50" charset="0"/>
              </a:rPr>
              <a:t>$95 for non-residents</a:t>
            </a:r>
          </a:p>
          <a:p>
            <a:pPr lvl="1"/>
            <a:r>
              <a:rPr lang="en-US" sz="1600" b="1" dirty="0" smtClean="0">
                <a:latin typeface="+mj-lt"/>
                <a:cs typeface="Gotham Light" pitchFamily="50" charset="0"/>
              </a:rPr>
              <a:t>Make sure to note your presence on the sign-in sheet to have these fees waived upon application!</a:t>
            </a:r>
          </a:p>
          <a:p>
            <a:pPr lvl="1"/>
            <a:endParaRPr lang="en-US" dirty="0">
              <a:latin typeface="+mj-lt"/>
              <a:cs typeface="Gotham Light" pitchFamily="50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2"/>
          <a:stretch/>
        </p:blipFill>
        <p:spPr>
          <a:xfrm>
            <a:off x="5099656" y="2362200"/>
            <a:ext cx="3620814" cy="1981200"/>
          </a:xfrm>
        </p:spPr>
      </p:pic>
    </p:spTree>
    <p:extLst>
      <p:ext uri="{BB962C8B-B14F-4D97-AF65-F5344CB8AC3E}">
        <p14:creationId xmlns:p14="http://schemas.microsoft.com/office/powerpoint/2010/main" val="3829174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Gotham Light" pitchFamily="50" charset="0"/>
              </a:rPr>
              <a:t>Thank you!</a:t>
            </a:r>
            <a:br>
              <a:rPr lang="en-US" dirty="0" smtClean="0">
                <a:cs typeface="Gotham Light" pitchFamily="50" charset="0"/>
              </a:rPr>
            </a:br>
            <a:r>
              <a:rPr lang="en-US" dirty="0" smtClean="0">
                <a:cs typeface="Gotham Medium" pitchFamily="50" charset="0"/>
              </a:rPr>
              <a:t>Questions?</a:t>
            </a:r>
            <a:endParaRPr lang="en-US" dirty="0">
              <a:cs typeface="Gotham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80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wejVcMbsk"/>
          <p:cNvPicPr>
            <a:picLocks noRot="1" noChangeAspect="1"/>
          </p:cNvPicPr>
          <p:nvPr>
            <a:quickTimeFile r:link="rId1"/>
          </p:nvPr>
        </p:nvPicPr>
        <p:blipFill>
          <a:blip r:embed="rId3"/>
          <a:stretch>
            <a:fillRect/>
          </a:stretch>
        </p:blipFill>
        <p:spPr>
          <a:xfrm>
            <a:off x="38099" y="912018"/>
            <a:ext cx="9105901" cy="5122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662" y="6030654"/>
            <a:ext cx="2835275" cy="923751"/>
          </a:xfrm>
          <a:prstGeom prst="rect">
            <a:avLst/>
          </a:prstGeom>
        </p:spPr>
      </p:pic>
      <p:pic>
        <p:nvPicPr>
          <p:cNvPr id="6" name="Picture 2" descr="Boise-Convention-and-Visitors-Bureau-Unoffici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273" y="6030654"/>
            <a:ext cx="1630442" cy="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idahotechcouncil.org/sites/default/files/BVEPlogo_Horizontal_cmy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2090202" cy="56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708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090" y="1828800"/>
            <a:ext cx="4349909" cy="33336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28800"/>
            <a:ext cx="4300936" cy="325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066" y="5083175"/>
            <a:ext cx="90524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3587"/>
                </a:solidFill>
              </a:rPr>
              <a:t>Analyze image data to identify problem areas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3587"/>
                </a:solidFill>
              </a:rPr>
              <a:t>Aggregate historical, field, and sensor data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3587"/>
                </a:solidFill>
              </a:rPr>
              <a:t>Help farmers determine management zones and treatments, and plan crop rotations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3587"/>
                </a:solidFill>
              </a:rPr>
              <a:t>Predict future yield patterns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Joint </a:t>
            </a:r>
            <a:r>
              <a:rPr lang="en-US" sz="3600" b="1" dirty="0" smtClean="0"/>
              <a:t>Research Example – </a:t>
            </a:r>
            <a:r>
              <a:rPr lang="en-US" sz="3600" b="1" dirty="0"/>
              <a:t>Simplot Grant</a:t>
            </a:r>
          </a:p>
        </p:txBody>
      </p:sp>
    </p:spTree>
    <p:extLst>
      <p:ext uri="{BB962C8B-B14F-4D97-AF65-F5344CB8AC3E}">
        <p14:creationId xmlns:p14="http://schemas.microsoft.com/office/powerpoint/2010/main" val="29228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257800"/>
            <a:ext cx="9144000" cy="838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rgbClr val="1F60A9"/>
                </a:solidFill>
              </a:rPr>
              <a:t>Available to Sophomores or Juniors on Fall/Winter track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1F60A9"/>
                </a:solidFill>
              </a:rPr>
              <a:t>$4,500 stipend</a:t>
            </a:r>
            <a:r>
              <a:rPr lang="en-US" sz="2400" dirty="0">
                <a:solidFill>
                  <a:srgbClr val="1F60A9"/>
                </a:solidFill>
              </a:rPr>
              <a:t> </a:t>
            </a:r>
            <a:r>
              <a:rPr lang="en-US" sz="2400" dirty="0" smtClean="0">
                <a:solidFill>
                  <a:srgbClr val="1F60A9"/>
                </a:solidFill>
              </a:rPr>
              <a:t>and paid housing/meals/travel expenses</a:t>
            </a:r>
            <a:endParaRPr lang="en-US" sz="2400" dirty="0">
              <a:solidFill>
                <a:srgbClr val="1F60A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43008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91000" y="3276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F60A9"/>
                </a:solidFill>
              </a:rPr>
              <a:t>MAY 30</a:t>
            </a:r>
            <a:r>
              <a:rPr lang="en-US" sz="2400" b="1" baseline="30000" dirty="0" smtClean="0">
                <a:solidFill>
                  <a:srgbClr val="1F60A9"/>
                </a:solidFill>
              </a:rPr>
              <a:t>th</a:t>
            </a:r>
            <a:r>
              <a:rPr lang="en-US" sz="2400" b="1" dirty="0" smtClean="0">
                <a:solidFill>
                  <a:srgbClr val="1F60A9"/>
                </a:solidFill>
              </a:rPr>
              <a:t> – JULY 30</a:t>
            </a:r>
            <a:r>
              <a:rPr lang="en-US" sz="2400" b="1" baseline="30000" dirty="0" smtClean="0">
                <a:solidFill>
                  <a:srgbClr val="1F60A9"/>
                </a:solidFill>
              </a:rPr>
              <a:t>th</a:t>
            </a:r>
            <a:r>
              <a:rPr lang="en-US" sz="2400" b="1" dirty="0" smtClean="0">
                <a:solidFill>
                  <a:srgbClr val="1F60A9"/>
                </a:solidFill>
              </a:rPr>
              <a:t> 2016</a:t>
            </a:r>
            <a:endParaRPr lang="en-US" sz="2400" b="1" dirty="0">
              <a:solidFill>
                <a:srgbClr val="1F60A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467741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F60A9"/>
                </a:solidFill>
              </a:rPr>
              <a:t>Due: March 1st</a:t>
            </a:r>
            <a:endParaRPr lang="en-US" sz="2400" dirty="0">
              <a:solidFill>
                <a:srgbClr val="1F60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541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upload.wikimedia.org/wikipedia/en/thumb/2/22/AT%26T_logo.svg/391px-AT%26T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33387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7600" y="1498074"/>
            <a:ext cx="5105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Universities of Idaho Tech Challenge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Idaho university teams will be tasked with creating an educational app focused on Idaho tourism, agriculture or healthcare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$10K Grand Prize, $7K in additional prizes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To be launched 2/22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Submissions due April 22</a:t>
            </a:r>
            <a:r>
              <a:rPr lang="en-US" sz="2400" baseline="30000" dirty="0" smtClean="0"/>
              <a:t>nd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5808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8438"/>
            <a:ext cx="7467600" cy="868362"/>
          </a:xfrm>
        </p:spPr>
        <p:txBody>
          <a:bodyPr/>
          <a:lstStyle/>
          <a:p>
            <a:r>
              <a:rPr lang="en-US" sz="4000" dirty="0"/>
              <a:t>States Growth Comparison 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0" y="1295400"/>
          <a:ext cx="84582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4673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8438"/>
            <a:ext cx="7315200" cy="868362"/>
          </a:xfrm>
        </p:spPr>
        <p:txBody>
          <a:bodyPr/>
          <a:lstStyle/>
          <a:p>
            <a:r>
              <a:rPr lang="en-US" sz="4400" dirty="0"/>
              <a:t>Regional Pay Rate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152400" y="990600"/>
          <a:ext cx="8839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0961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map of idaho, boi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3122052" cy="3761509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8438"/>
            <a:ext cx="7315200" cy="868362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4400" dirty="0"/>
              <a:t>Tech Across Idaho</a:t>
            </a:r>
            <a:endParaRPr lang="en-US" sz="40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6675621"/>
              </p:ext>
            </p:extLst>
          </p:nvPr>
        </p:nvGraphicFramePr>
        <p:xfrm>
          <a:off x="2133600" y="2133600"/>
          <a:ext cx="7543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8344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" y="0"/>
            <a:ext cx="9135319" cy="146726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2" y="236550"/>
            <a:ext cx="7414710" cy="76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cap="all" dirty="0">
                <a:solidFill>
                  <a:schemeClr val="bg1"/>
                </a:solidFill>
                <a:latin typeface="+mn-lt"/>
              </a:rPr>
              <a:t>Computer and Math Occupations – Job Postings Geographic Distribution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82" y="5793001"/>
            <a:ext cx="62043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Wanted Analytics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599675"/>
              </p:ext>
            </p:extLst>
          </p:nvPr>
        </p:nvGraphicFramePr>
        <p:xfrm>
          <a:off x="-1540911" y="1239488"/>
          <a:ext cx="12234503" cy="5620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5986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" y="0"/>
            <a:ext cx="9135319" cy="146726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2" y="236550"/>
            <a:ext cx="7414710" cy="76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cap="all" dirty="0">
                <a:solidFill>
                  <a:schemeClr val="bg1"/>
                </a:solidFill>
                <a:latin typeface="+mn-lt"/>
              </a:rPr>
              <a:t>Computer and Math Occupations – Job Postings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82" y="5793001"/>
            <a:ext cx="62043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Wanted Analytics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2418454"/>
              </p:ext>
            </p:extLst>
          </p:nvPr>
        </p:nvGraphicFramePr>
        <p:xfrm>
          <a:off x="-25413" y="1379988"/>
          <a:ext cx="9084633" cy="4401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5475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.1_Year-to_Ye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371600"/>
            <a:ext cx="6985000" cy="530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96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of Living/Wages</a:t>
            </a:r>
            <a:endParaRPr lang="en-US" dirty="0"/>
          </a:p>
        </p:txBody>
      </p:sp>
      <p:pic>
        <p:nvPicPr>
          <p:cNvPr id="2050" name="Picture 2" descr="COL-index-metr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16" y="1524000"/>
            <a:ext cx="8897168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155" y="6279303"/>
            <a:ext cx="898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Source: C2ER, COLI 2014; Bureau of Labor Statistics, Occupational Employment Statistics,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086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98438"/>
            <a:ext cx="7239000" cy="868362"/>
          </a:xfrm>
        </p:spPr>
        <p:txBody>
          <a:bodyPr/>
          <a:lstStyle/>
          <a:p>
            <a:r>
              <a:rPr lang="en-US" sz="4400" dirty="0" smtClean="0"/>
              <a:t>Employer Connections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10391" y="1280497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Franklin Gothic Book" pitchFamily="34" charset="0"/>
              </a:rPr>
              <a:t>Just a few local companies working with the Dept. of Labor:</a:t>
            </a:r>
            <a:endParaRPr lang="en-US" sz="2000" dirty="0">
              <a:solidFill>
                <a:prstClr val="black"/>
              </a:solidFill>
              <a:latin typeface="Franklin Gothic Book" pitchFamily="34" charset="0"/>
            </a:endParaRPr>
          </a:p>
        </p:txBody>
      </p:sp>
      <p:pic>
        <p:nvPicPr>
          <p:cNvPr id="2050" name="Picture 2" descr="http://www.brandsoftheworld.com/sites/default/files/styles/logo-original-577x577/public/022013/bodybuilding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72" y="190580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informedmedicaldecisions.org/wp-content/uploads/2014/04/healthwise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44" y="4063037"/>
            <a:ext cx="2743200" cy="108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upload.wikimedia.org/wikipedia/zh/d/d0/Micr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44" y="5369343"/>
            <a:ext cx="3657600" cy="105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a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06" y="4156270"/>
            <a:ext cx="1428750" cy="55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905808"/>
            <a:ext cx="2022558" cy="31956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800" y="5343685"/>
            <a:ext cx="4350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#</a:t>
            </a:r>
            <a:r>
              <a:rPr lang="en-US" sz="3200" dirty="0" err="1" smtClean="0"/>
              <a:t>IDTechJobs</a:t>
            </a:r>
            <a:endParaRPr lang="en-US" sz="3200" dirty="0" smtClean="0"/>
          </a:p>
          <a:p>
            <a:pPr algn="ctr"/>
            <a:r>
              <a:rPr lang="en-US" sz="3200" dirty="0">
                <a:hlinkClick r:id="rId7"/>
              </a:rPr>
              <a:t>l</a:t>
            </a:r>
            <a:r>
              <a:rPr lang="en-US" sz="3200" dirty="0" smtClean="0">
                <a:hlinkClick r:id="rId7"/>
              </a:rPr>
              <a:t>abor.Idaho.gov/</a:t>
            </a:r>
            <a:r>
              <a:rPr lang="en-US" sz="3200" dirty="0" err="1" smtClean="0">
                <a:hlinkClick r:id="rId7"/>
              </a:rPr>
              <a:t>techjobs</a:t>
            </a:r>
            <a:endParaRPr lang="en-US" sz="3200" dirty="0"/>
          </a:p>
        </p:txBody>
      </p:sp>
      <p:pic>
        <p:nvPicPr>
          <p:cNvPr id="12" name="yui_3_5_1_4_1423586890032_776" descr="http://store.usatcorp.com/images/eel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" t="34901" b="33688"/>
          <a:stretch/>
        </p:blipFill>
        <p:spPr bwMode="auto">
          <a:xfrm>
            <a:off x="4039603" y="2701702"/>
            <a:ext cx="2136775" cy="7571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215" y="1893810"/>
            <a:ext cx="2540342" cy="810490"/>
          </a:xfrm>
          <a:prstGeom prst="rect">
            <a:avLst/>
          </a:prstGeom>
        </p:spPr>
      </p:pic>
      <p:pic>
        <p:nvPicPr>
          <p:cNvPr id="4098" name="Picture 2" descr="http://www.metageek.com/inc/images/metageek-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91" y="3154703"/>
            <a:ext cx="2447925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keynetics.com/keynetics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550" y="4710923"/>
            <a:ext cx="1543050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380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3862085" y="3154362"/>
          <a:ext cx="4572001" cy="2770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cs typeface="Gotham Light" pitchFamily="50" charset="0"/>
              </a:rPr>
              <a:t>Boise State CS Programs</a:t>
            </a:r>
            <a:endParaRPr lang="en-US" sz="3600" dirty="0">
              <a:cs typeface="Gotham Light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1955974"/>
            <a:ext cx="43561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BS in Computer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Emphases in Cybersecurity and Secondary Education available</a:t>
            </a:r>
            <a:endParaRPr lang="en-US" sz="1600" dirty="0">
              <a:solidFill>
                <a:srgbClr val="003587"/>
              </a:solidFill>
              <a:latin typeface="+mj-lt"/>
              <a:cs typeface="Gotham Light" pitchFamily="50" charset="0"/>
            </a:endParaRPr>
          </a:p>
          <a:p>
            <a:r>
              <a:rPr lang="en-US" sz="24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MS in Computer Science</a:t>
            </a:r>
          </a:p>
          <a:p>
            <a:r>
              <a:rPr lang="en-US" sz="24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PhD in Computing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Computational Science and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Computer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Cybersecurity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Data Science (Future)</a:t>
            </a:r>
          </a:p>
          <a:p>
            <a:r>
              <a:rPr lang="en-US" sz="24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Other Offerings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MS in STEM Education w/ CS Emphasis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3587"/>
                </a:solidFill>
                <a:latin typeface="+mj-lt"/>
                <a:cs typeface="Gotham Light" pitchFamily="50" charset="0"/>
              </a:rPr>
              <a:t>CS Teacher Endorsement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82" r="17107"/>
          <a:stretch/>
        </p:blipFill>
        <p:spPr>
          <a:xfrm rot="5400000">
            <a:off x="4739739" y="2025477"/>
            <a:ext cx="4298809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73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blank">
  <a:themeElements>
    <a:clrScheme name="Boise State Theme">
      <a:dk1>
        <a:srgbClr val="191917"/>
      </a:dk1>
      <a:lt1>
        <a:sysClr val="window" lastClr="FFFFFF"/>
      </a:lt1>
      <a:dk2>
        <a:srgbClr val="09347A"/>
      </a:dk2>
      <a:lt2>
        <a:srgbClr val="F6F6F5"/>
      </a:lt2>
      <a:accent1>
        <a:srgbClr val="0169A4"/>
      </a:accent1>
      <a:accent2>
        <a:srgbClr val="F1632A"/>
      </a:accent2>
      <a:accent3>
        <a:srgbClr val="007DC3"/>
      </a:accent3>
      <a:accent4>
        <a:srgbClr val="8064A2"/>
      </a:accent4>
      <a:accent5>
        <a:srgbClr val="4BACC6"/>
      </a:accent5>
      <a:accent6>
        <a:srgbClr val="F79646"/>
      </a:accent6>
      <a:hlink>
        <a:srgbClr val="3399C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Boise State Theme">
      <a:dk1>
        <a:srgbClr val="191917"/>
      </a:dk1>
      <a:lt1>
        <a:sysClr val="window" lastClr="FFFFFF"/>
      </a:lt1>
      <a:dk2>
        <a:srgbClr val="09347A"/>
      </a:dk2>
      <a:lt2>
        <a:srgbClr val="F6F6F5"/>
      </a:lt2>
      <a:accent1>
        <a:srgbClr val="0169A4"/>
      </a:accent1>
      <a:accent2>
        <a:srgbClr val="F1632A"/>
      </a:accent2>
      <a:accent3>
        <a:srgbClr val="007DC3"/>
      </a:accent3>
      <a:accent4>
        <a:srgbClr val="8064A2"/>
      </a:accent4>
      <a:accent5>
        <a:srgbClr val="4BACC6"/>
      </a:accent5>
      <a:accent6>
        <a:srgbClr val="F79646"/>
      </a:accent6>
      <a:hlink>
        <a:srgbClr val="3399CC"/>
      </a:hlink>
      <a:folHlink>
        <a:srgbClr val="800080"/>
      </a:folHlink>
    </a:clrScheme>
    <a:fontScheme name="Gotham">
      <a:majorFont>
        <a:latin typeface="Gotham"/>
        <a:ea typeface=""/>
        <a:cs typeface=""/>
      </a:majorFont>
      <a:minorFont>
        <a:latin typeface="Gotha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4E82199B-DC72-488A-95B8-89E8CD66E9DD}" vid="{A67F7EB3-B12E-4EFB-B5BD-71C286836255}"/>
    </a:ext>
  </a:extLst>
</a:theme>
</file>

<file path=ppt/theme/theme3.xml><?xml version="1.0" encoding="utf-8"?>
<a:theme xmlns:a="http://schemas.openxmlformats.org/drawingml/2006/main" name="General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56766</TotalTime>
  <Words>1180</Words>
  <Application>Microsoft Macintosh PowerPoint</Application>
  <PresentationFormat>On-screen Show (4:3)</PresentationFormat>
  <Paragraphs>220</Paragraphs>
  <Slides>28</Slides>
  <Notes>20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1_blank</vt:lpstr>
      <vt:lpstr>blank</vt:lpstr>
      <vt:lpstr>General master</vt:lpstr>
      <vt:lpstr>PowerPoint Presentation</vt:lpstr>
      <vt:lpstr>National Accolades - Boise</vt:lpstr>
      <vt:lpstr> Tech Across Idaho</vt:lpstr>
      <vt:lpstr>PowerPoint Presentation</vt:lpstr>
      <vt:lpstr>PowerPoint Presentation</vt:lpstr>
      <vt:lpstr>Employment</vt:lpstr>
      <vt:lpstr>Cost of Living/Wages</vt:lpstr>
      <vt:lpstr>Employer Connections</vt:lpstr>
      <vt:lpstr>Boise State CS Programs</vt:lpstr>
      <vt:lpstr>Boise State Computer Science</vt:lpstr>
      <vt:lpstr>Graduate Program Enrollment</vt:lpstr>
      <vt:lpstr>Graduate Program Degrees</vt:lpstr>
      <vt:lpstr>MS Program Requirements</vt:lpstr>
      <vt:lpstr>PhD Program Requirements</vt:lpstr>
      <vt:lpstr>Graduate Program Funding</vt:lpstr>
      <vt:lpstr>Graduate Program Research Areas</vt:lpstr>
      <vt:lpstr>City Center Plaza – Our New Home</vt:lpstr>
      <vt:lpstr>City Center Plaza – Our New Home</vt:lpstr>
      <vt:lpstr>PowerPoint Presentation</vt:lpstr>
      <vt:lpstr>City Center Plaza – Our New Home</vt:lpstr>
      <vt:lpstr>Applying for the Graduate Programs</vt:lpstr>
      <vt:lpstr>Thank you! Questions?</vt:lpstr>
      <vt:lpstr>PowerPoint Presentation</vt:lpstr>
      <vt:lpstr>Joint Research Example – Simplot Grant</vt:lpstr>
      <vt:lpstr>PowerPoint Presentation</vt:lpstr>
      <vt:lpstr>PowerPoint Presentation</vt:lpstr>
      <vt:lpstr>States Growth Comparison </vt:lpstr>
      <vt:lpstr>Regional Pay Rate</vt:lpstr>
    </vt:vector>
  </TitlesOfParts>
  <Company>Boise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teriwilliams</dc:creator>
  <cp:lastModifiedBy>Jyh-haw Yeh</cp:lastModifiedBy>
  <cp:revision>468</cp:revision>
  <dcterms:created xsi:type="dcterms:W3CDTF">2012-11-02T22:58:36Z</dcterms:created>
  <dcterms:modified xsi:type="dcterms:W3CDTF">2017-11-03T15:34:01Z</dcterms:modified>
</cp:coreProperties>
</file>