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4" r:id="rId9"/>
    <p:sldId id="261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7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3EC23E-F523-4CE4-A45C-0EAE87BFF667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D2C3F1-F68F-4213-A131-8B4C7B62753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Relational Semantic Hiding Databases (RSHDB)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600" dirty="0" smtClean="0"/>
              <a:t>Protecting data privacy and integrity in clouds</a:t>
            </a:r>
          </a:p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Jyh</a:t>
            </a:r>
            <a:r>
              <a:rPr lang="en-US" dirty="0" smtClean="0"/>
              <a:t>-haw Yeh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Boise state University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RSHDB: Design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Partially encrypts the database so that the cloud is able to execute queries over encrypted data.</a:t>
            </a:r>
          </a:p>
          <a:p>
            <a:r>
              <a:rPr lang="en-US" dirty="0" smtClean="0"/>
              <a:t>Encrypt enough information (but not all) to hide semantics from data operators.</a:t>
            </a:r>
          </a:p>
          <a:p>
            <a:r>
              <a:rPr lang="en-US" dirty="0" smtClean="0"/>
              <a:t>Minimize the impacts for the DBMS, the SQL, the hosting clouds, and the clients.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RSHDB: Encryption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secure deterministic encryption for all semantic telling information: database, table, attribute names.</a:t>
            </a:r>
          </a:p>
          <a:p>
            <a:r>
              <a:rPr lang="en-US" dirty="0" smtClean="0"/>
              <a:t>String type data is also semantic telling: always encrypted.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SC-type: order-preserved encryption (less secure)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SCS-type: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char-by-char (less secure) order-preserved encryption.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word-by-word order-preserved encryption.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RSHDB: Encryption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 data itself reveal less semantics.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NC-type: order-preserved encryption.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Example: </a:t>
            </a:r>
            <a:r>
              <a:rPr lang="en-US" dirty="0" err="1" smtClean="0"/>
              <a:t>bdate</a:t>
            </a:r>
            <a:r>
              <a:rPr lang="en-US" dirty="0" smtClean="0"/>
              <a:t> data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NCA-type: no practical </a:t>
            </a:r>
            <a:r>
              <a:rPr lang="en-US" dirty="0" err="1" smtClean="0"/>
              <a:t>homomorphic</a:t>
            </a:r>
            <a:r>
              <a:rPr lang="en-US" dirty="0" smtClean="0"/>
              <a:t> encryption available for this type of data.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Leave the data in clear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err="1" smtClean="0"/>
              <a:t>Homomorphic</a:t>
            </a:r>
            <a:r>
              <a:rPr lang="en-US" dirty="0" smtClean="0"/>
              <a:t> encoding (not too much help for security)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Example: salary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DBMS: Need to be semantic hiding aware</a:t>
            </a:r>
          </a:p>
          <a:p>
            <a:r>
              <a:rPr lang="en-US" dirty="0" smtClean="0"/>
              <a:t>The SQL: New data types for DDL</a:t>
            </a:r>
          </a:p>
          <a:p>
            <a:r>
              <a:rPr lang="en-US" dirty="0" smtClean="0"/>
              <a:t>The hosting clouds: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en-US" dirty="0" smtClean="0"/>
              <a:t>ore storage space for encrypted data.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Install semantic hiding aware DBMS</a:t>
            </a:r>
          </a:p>
          <a:p>
            <a:r>
              <a:rPr lang="en-US" dirty="0" smtClean="0"/>
              <a:t>The clients: </a:t>
            </a:r>
            <a:r>
              <a:rPr lang="en-US" dirty="0" smtClean="0"/>
              <a:t>Install </a:t>
            </a:r>
            <a:r>
              <a:rPr lang="en-US" dirty="0" smtClean="0"/>
              <a:t>an query API: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Perform encryption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Convert SQL query to semantic hiding query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Perform decryption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Return the result to the clients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Database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371600"/>
                <a:gridCol w="1371600"/>
                <a:gridCol w="1371600"/>
                <a:gridCol w="1295400"/>
                <a:gridCol w="10668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SSN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DEPT_NO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JOB _TYPE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123456789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1966-05-04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83,000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Frank Wong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333445555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1985-07-26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48,000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453453453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Engineer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1978-10-03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72,000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 Johnson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999887777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Engineer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1982-03-29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70,500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4419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06600"/>
                <a:gridCol w="20574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DEPT_NAME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DEPT_NO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Headquarter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Houston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Boise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Houston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457200" y="1981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143000"/>
                <a:gridCol w="1600200"/>
                <a:gridCol w="1371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X12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X14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2,418,241,992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83,000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X22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X24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2,441,639,298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48,000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X32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X34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2,437,900,467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72,000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X42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X44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2,433,063,369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70,500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4419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06600"/>
                <a:gridCol w="20574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Hiding Query (SHQ)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The sensitive information or data is encrypted in SHQ.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To make a query to a RSHDB, the SQL query must be a SHQ.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Example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Retrieve the name and salary of each employee in ‘Research’ department whose salary is more than $50,000, sort the report in ascending order of names.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SHQ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>
              <a:buNone/>
            </a:pPr>
            <a:r>
              <a:rPr lang="en-US" dirty="0" smtClean="0"/>
              <a:t>select   EMPLOYEE.NAME, EMPLOYEE.SALARY</a:t>
            </a:r>
          </a:p>
          <a:p>
            <a:pPr marL="914400" lvl="2">
              <a:buNone/>
            </a:pPr>
            <a:r>
              <a:rPr lang="en-US" dirty="0" smtClean="0"/>
              <a:t>from     EMPLOYEE, DEPARTMENT</a:t>
            </a:r>
          </a:p>
          <a:p>
            <a:pPr marL="914400" lvl="2">
              <a:buNone/>
            </a:pPr>
            <a:r>
              <a:rPr lang="en-US" dirty="0" smtClean="0"/>
              <a:t>where   EMPLOYEE.DEPT_NO =  DEPARTMENT.DEPT_NO        </a:t>
            </a:r>
          </a:p>
          <a:p>
            <a:pPr marL="914400" lvl="2">
              <a:buNone/>
            </a:pPr>
            <a:r>
              <a:rPr lang="en-US" dirty="0" smtClean="0"/>
              <a:t>              AND  </a:t>
            </a:r>
            <a:r>
              <a:rPr lang="en-US" dirty="0" smtClean="0"/>
              <a:t>DEPT_NAME </a:t>
            </a:r>
            <a:r>
              <a:rPr lang="en-US" dirty="0" smtClean="0"/>
              <a:t>= ‘Research</a:t>
            </a:r>
            <a:r>
              <a:rPr lang="en-US" dirty="0" smtClean="0"/>
              <a:t>’  AND</a:t>
            </a:r>
          </a:p>
          <a:p>
            <a:pPr marL="914400" lvl="2">
              <a:buNone/>
            </a:pPr>
            <a:r>
              <a:rPr lang="en-US" dirty="0" smtClean="0"/>
              <a:t>              EMPLOYEE.SALARY &gt; 50000</a:t>
            </a:r>
          </a:p>
          <a:p>
            <a:pPr marL="914400" lvl="2">
              <a:buNone/>
            </a:pPr>
            <a:r>
              <a:rPr lang="en-US" dirty="0" err="1" smtClean="0"/>
              <a:t>asc</a:t>
            </a:r>
            <a:r>
              <a:rPr lang="en-US" dirty="0" smtClean="0"/>
              <a:t>        EMPLOYEE.NAME;</a:t>
            </a:r>
          </a:p>
          <a:p>
            <a:pPr marL="914400" lvl="2">
              <a:buNone/>
            </a:pPr>
            <a:r>
              <a:rPr lang="en-US" dirty="0" smtClean="0"/>
              <a:t>---------------------------------------------------------------------------</a:t>
            </a:r>
          </a:p>
          <a:p>
            <a:pPr marL="914400" lvl="2">
              <a:buNone/>
            </a:pPr>
            <a:r>
              <a:rPr lang="en-US" dirty="0" smtClean="0"/>
              <a:t>s</a:t>
            </a:r>
            <a:r>
              <a:rPr lang="en-US" dirty="0" smtClean="0"/>
              <a:t>elect	T.A1, T.A6</a:t>
            </a:r>
          </a:p>
          <a:p>
            <a:pPr marL="914400" lvl="2">
              <a:buNone/>
            </a:pPr>
            <a:r>
              <a:rPr lang="en-US" dirty="0" smtClean="0"/>
              <a:t>f</a:t>
            </a:r>
            <a:r>
              <a:rPr lang="en-US" dirty="0" smtClean="0"/>
              <a:t>rom	T, R</a:t>
            </a:r>
          </a:p>
          <a:p>
            <a:pPr marL="914400" lvl="2">
              <a:buNone/>
            </a:pPr>
            <a:r>
              <a:rPr lang="en-US" dirty="0" smtClean="0"/>
              <a:t>w</a:t>
            </a:r>
            <a:r>
              <a:rPr lang="en-US" dirty="0" smtClean="0"/>
              <a:t>here	T.A3 = R.B2  AND  R.B1 = Y21  AND  T.A6 &gt; 50000</a:t>
            </a:r>
          </a:p>
          <a:p>
            <a:pPr marL="914400" lvl="2">
              <a:buNone/>
            </a:pPr>
            <a:r>
              <a:rPr lang="en-US" dirty="0" err="1" smtClean="0"/>
              <a:t>a</a:t>
            </a:r>
            <a:r>
              <a:rPr lang="en-US" dirty="0" err="1" smtClean="0"/>
              <a:t>sc</a:t>
            </a:r>
            <a:r>
              <a:rPr lang="en-US" dirty="0" smtClean="0"/>
              <a:t>            T.A1;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SHQ Result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4648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2324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T.A1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T.A6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505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Query API decrypts the result and return to the clients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4572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EMPLOYEE.SALARY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 Johnson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Joey 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Storage requirement.</a:t>
            </a:r>
          </a:p>
          <a:p>
            <a:r>
              <a:rPr lang="en-US" dirty="0" smtClean="0"/>
              <a:t>Is order-preserved encryption secure enough?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More secure encryption + order-preserved hashing?</a:t>
            </a:r>
          </a:p>
          <a:p>
            <a:r>
              <a:rPr lang="en-US" dirty="0" smtClean="0"/>
              <a:t>Guessing the semantics from the range and format of NCA-type data in clear.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Adding noises?</a:t>
            </a:r>
            <a:endParaRPr lang="en-US" dirty="0" smtClean="0"/>
          </a:p>
          <a:p>
            <a:r>
              <a:rPr lang="en-US" dirty="0" smtClean="0"/>
              <a:t>RSHDB’s DBMS has a weaker domain constraint enforcement.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All encrypted data are in type of bit-string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computing paradigm provides a new concept of IT management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Business purchases IT services from Clouds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Cost saving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Unlimited </a:t>
            </a:r>
            <a:r>
              <a:rPr lang="en-US" dirty="0" smtClean="0"/>
              <a:t>computing </a:t>
            </a:r>
            <a:r>
              <a:rPr lang="en-US" dirty="0" smtClean="0"/>
              <a:t>power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Charged </a:t>
            </a:r>
            <a:r>
              <a:rPr lang="en-US" dirty="0" smtClean="0"/>
              <a:t>by </a:t>
            </a:r>
            <a:r>
              <a:rPr lang="en-US" dirty="0" smtClean="0"/>
              <a:t>usage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More secure?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Better </a:t>
            </a:r>
            <a:r>
              <a:rPr lang="en-US" dirty="0" smtClean="0"/>
              <a:t>resource utilization, thus green computing</a:t>
            </a:r>
          </a:p>
          <a:p>
            <a:pPr lvl="1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Char-by-char  versus  word-by-word encryption for SCS-type data.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Flexibility, security and space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Who should develop the query API?</a:t>
            </a:r>
          </a:p>
          <a:p>
            <a:r>
              <a:rPr lang="en-US" dirty="0" smtClean="0"/>
              <a:t>Performance downgrade: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Implementation and simulation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Real world databases and queries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algorithms for data integrity protection for outsourced database.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Completeness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Non-forgery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Freshness</a:t>
            </a:r>
          </a:p>
          <a:p>
            <a:r>
              <a:rPr lang="en-US" dirty="0" smtClean="0"/>
              <a:t>Adding data integrity protection to RSHDB is challenging.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computing also has some known problems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Trust issues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Data privacy and integrity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Non-transparency of </a:t>
            </a:r>
            <a:r>
              <a:rPr lang="en-US" dirty="0" smtClean="0"/>
              <a:t>data </a:t>
            </a:r>
            <a:r>
              <a:rPr lang="en-US" dirty="0" smtClean="0"/>
              <a:t>locations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Liability issue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Outsourcing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Database-as-a-service is an emerging service starts to appear in cloud industry.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Clients has the flexibility to design an application as a database that is suitable for their business.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Outsource the database to clouds.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Clouds is able to execute queries over the database upon client’s requests.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Clouds (may not be trusted) have the total control of data.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Data privacy/integrity is a big concern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Encrypted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extreme approach to protect data privacy: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Encrypt the whole database and then outsource the encrypted database to clouds.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This approach works if a practical 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 (FHE) algorithm exists.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FHE: arithmetic, rational comparisons can be applied directly to ciphers.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 practical and efficient FHE exists.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RSHDB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RSHDB (relational semantic hiding databases) is a proposed database system that is able to hide semantics from DBAs.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Suitable for business to outsource their business applications as a RSHDB instance to Clouds.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Enable the DBAs or DBMS in clouds to operate on the RSHDB databases without knowing private business information.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RSHDB: Idea of Hiding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of semantic hiding in RSHDB: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An </a:t>
            </a:r>
            <a:r>
              <a:rPr lang="en-US" u="sng" dirty="0" smtClean="0"/>
              <a:t>XYZ</a:t>
            </a:r>
            <a:r>
              <a:rPr lang="en-US" dirty="0" smtClean="0"/>
              <a:t> company has a </a:t>
            </a:r>
            <a:r>
              <a:rPr lang="en-US" u="sng" dirty="0" smtClean="0"/>
              <a:t>PAYROLL</a:t>
            </a:r>
            <a:r>
              <a:rPr lang="en-US" dirty="0" smtClean="0"/>
              <a:t> database, in which a record in a table </a:t>
            </a:r>
            <a:r>
              <a:rPr lang="en-US" u="sng" dirty="0" smtClean="0"/>
              <a:t>EMPLOYEE</a:t>
            </a:r>
            <a:r>
              <a:rPr lang="en-US" dirty="0" smtClean="0"/>
              <a:t> shows that </a:t>
            </a:r>
            <a:r>
              <a:rPr lang="en-US" u="sng" dirty="0" smtClean="0"/>
              <a:t>John Smith</a:t>
            </a:r>
            <a:r>
              <a:rPr lang="en-US" dirty="0" smtClean="0"/>
              <a:t> </a:t>
            </a:r>
            <a:r>
              <a:rPr lang="en-US" u="sng" dirty="0" smtClean="0"/>
              <a:t>SALARY</a:t>
            </a:r>
            <a:r>
              <a:rPr lang="en-US" dirty="0" smtClean="0"/>
              <a:t> is 63,000.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An </a:t>
            </a:r>
            <a:r>
              <a:rPr lang="en-US" u="sng" dirty="0" smtClean="0"/>
              <a:t>?</a:t>
            </a:r>
            <a:r>
              <a:rPr lang="en-US" dirty="0" smtClean="0"/>
              <a:t> </a:t>
            </a:r>
            <a:r>
              <a:rPr lang="en-US" dirty="0" smtClean="0"/>
              <a:t>company has a </a:t>
            </a:r>
            <a:r>
              <a:rPr lang="en-US" u="sng" dirty="0" smtClean="0"/>
              <a:t>?</a:t>
            </a:r>
            <a:r>
              <a:rPr lang="en-US" dirty="0" smtClean="0"/>
              <a:t> </a:t>
            </a:r>
            <a:r>
              <a:rPr lang="en-US" dirty="0" smtClean="0"/>
              <a:t>database, in which a record in a table </a:t>
            </a:r>
            <a:r>
              <a:rPr lang="en-US" u="sng" dirty="0" smtClean="0"/>
              <a:t>?</a:t>
            </a:r>
            <a:r>
              <a:rPr lang="en-US" dirty="0" smtClean="0"/>
              <a:t> </a:t>
            </a:r>
            <a:r>
              <a:rPr lang="en-US" dirty="0" smtClean="0"/>
              <a:t>shows that </a:t>
            </a:r>
            <a:r>
              <a:rPr lang="en-US" u="sng" dirty="0" smtClean="0"/>
              <a:t>?</a:t>
            </a:r>
            <a:r>
              <a:rPr lang="en-US" dirty="0" smtClean="0"/>
              <a:t> </a:t>
            </a:r>
            <a:r>
              <a:rPr lang="en-US" u="sng" dirty="0" smtClean="0"/>
              <a:t>?</a:t>
            </a:r>
            <a:r>
              <a:rPr lang="en-US" dirty="0" smtClean="0"/>
              <a:t> </a:t>
            </a:r>
            <a:r>
              <a:rPr lang="en-US" dirty="0" smtClean="0"/>
              <a:t>is 63,000.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RSHDB: Basic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database operations: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Arithmetic: add</a:t>
            </a:r>
            <a:r>
              <a:rPr lang="en-US" dirty="0" smtClean="0"/>
              <a:t> </a:t>
            </a:r>
            <a:r>
              <a:rPr lang="en-US" dirty="0" smtClean="0"/>
              <a:t>or multiply numeric data.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Equality test: test the equality of two data items.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Rational comparison: decide A&gt; B or A &lt; B.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Substring matching: decide whether a string A is a substring in another string B</a:t>
            </a:r>
          </a:p>
          <a:p>
            <a:r>
              <a:rPr lang="en-US" dirty="0" smtClean="0"/>
              <a:t>Other database operations: sorting, searching, aggregate functions, set operations are extension/combination of basic operations.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RSHDB: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types: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NC-type: </a:t>
            </a:r>
            <a:r>
              <a:rPr lang="en-US" u="sng" dirty="0" smtClean="0"/>
              <a:t>N</a:t>
            </a:r>
            <a:r>
              <a:rPr lang="en-US" dirty="0" smtClean="0"/>
              <a:t>umeric with </a:t>
            </a:r>
            <a:r>
              <a:rPr lang="en-US" u="sng" dirty="0" smtClean="0"/>
              <a:t>C</a:t>
            </a:r>
            <a:r>
              <a:rPr lang="en-US" dirty="0" smtClean="0"/>
              <a:t>omparison only.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NCA-type: </a:t>
            </a:r>
            <a:r>
              <a:rPr lang="en-US" u="sng" dirty="0" smtClean="0"/>
              <a:t>N</a:t>
            </a:r>
            <a:r>
              <a:rPr lang="en-US" dirty="0" smtClean="0"/>
              <a:t>umeric with both </a:t>
            </a:r>
            <a:r>
              <a:rPr lang="en-US" u="sng" dirty="0" smtClean="0"/>
              <a:t>C</a:t>
            </a:r>
            <a:r>
              <a:rPr lang="en-US" dirty="0" smtClean="0"/>
              <a:t>omparison and </a:t>
            </a:r>
            <a:r>
              <a:rPr lang="en-US" u="sng" dirty="0" smtClean="0"/>
              <a:t>A</a:t>
            </a:r>
            <a:r>
              <a:rPr lang="en-US" dirty="0" smtClean="0"/>
              <a:t>rithmetic.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SC-type: </a:t>
            </a:r>
            <a:r>
              <a:rPr lang="en-US" u="sng" dirty="0" smtClean="0"/>
              <a:t>S</a:t>
            </a:r>
            <a:r>
              <a:rPr lang="en-US" dirty="0" smtClean="0"/>
              <a:t>tring with Comparison only.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SCS-type: </a:t>
            </a:r>
            <a:r>
              <a:rPr lang="en-US" u="sng" dirty="0" smtClean="0"/>
              <a:t>S</a:t>
            </a:r>
            <a:r>
              <a:rPr lang="en-US" dirty="0" smtClean="0"/>
              <a:t>tring with both </a:t>
            </a:r>
            <a:r>
              <a:rPr lang="en-US" u="sng" dirty="0" smtClean="0"/>
              <a:t>C</a:t>
            </a:r>
            <a:r>
              <a:rPr lang="en-US" dirty="0" smtClean="0"/>
              <a:t>omparison and </a:t>
            </a:r>
            <a:r>
              <a:rPr lang="en-US" u="sng" dirty="0" smtClean="0"/>
              <a:t>S</a:t>
            </a:r>
            <a:r>
              <a:rPr lang="en-US" dirty="0" smtClean="0"/>
              <a:t>ubstring matching.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2778</TotalTime>
  <Words>988</Words>
  <Application>Microsoft Office PowerPoint</Application>
  <PresentationFormat>On-screen Show (4:3)</PresentationFormat>
  <Paragraphs>226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Relational Semantic Hiding Databases (RSHDB)</vt:lpstr>
      <vt:lpstr>Cloud Computing</vt:lpstr>
      <vt:lpstr>Cloud Computing</vt:lpstr>
      <vt:lpstr>Outsourcing Databases</vt:lpstr>
      <vt:lpstr>Encrypted Databases</vt:lpstr>
      <vt:lpstr>RSHDB</vt:lpstr>
      <vt:lpstr>RSHDB: Idea of Hiding Semantics</vt:lpstr>
      <vt:lpstr>RSHDB: Basic Operations</vt:lpstr>
      <vt:lpstr>RSHDB: Data Types</vt:lpstr>
      <vt:lpstr>RSHDB: Design Goal</vt:lpstr>
      <vt:lpstr>RSHDB: Encryption Strategy</vt:lpstr>
      <vt:lpstr>RSHDB: Encryption Strategy</vt:lpstr>
      <vt:lpstr>Impacts</vt:lpstr>
      <vt:lpstr>Example Database</vt:lpstr>
      <vt:lpstr>Example Database</vt:lpstr>
      <vt:lpstr>Semantic Hiding Query (SHQ)</vt:lpstr>
      <vt:lpstr>SHQ Example</vt:lpstr>
      <vt:lpstr>SHQ Result</vt:lpstr>
      <vt:lpstr>Research Issues</vt:lpstr>
      <vt:lpstr>Research Issues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privacy and integrity protection for outsourced databases</dc:title>
  <dc:creator>jhyeh</dc:creator>
  <cp:lastModifiedBy>jhyeh</cp:lastModifiedBy>
  <cp:revision>31</cp:revision>
  <dcterms:created xsi:type="dcterms:W3CDTF">2012-03-09T22:53:31Z</dcterms:created>
  <dcterms:modified xsi:type="dcterms:W3CDTF">2012-03-15T20:40:13Z</dcterms:modified>
</cp:coreProperties>
</file>